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2" r:id="rId2"/>
    <p:sldId id="271" r:id="rId3"/>
    <p:sldId id="270" r:id="rId4"/>
    <p:sldId id="269" r:id="rId5"/>
    <p:sldId id="267" r:id="rId6"/>
    <p:sldId id="283" r:id="rId7"/>
    <p:sldId id="266" r:id="rId8"/>
    <p:sldId id="265" r:id="rId9"/>
    <p:sldId id="264" r:id="rId10"/>
    <p:sldId id="263" r:id="rId11"/>
    <p:sldId id="262" r:id="rId12"/>
    <p:sldId id="261" r:id="rId13"/>
    <p:sldId id="260" r:id="rId14"/>
    <p:sldId id="259" r:id="rId15"/>
    <p:sldId id="257"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6" d="100"/>
          <a:sy n="76" d="100"/>
        </p:scale>
        <p:origin x="-9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16/09/1441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16/09/1441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16/09/1441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16/09/1441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16/09/1441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16/09/1441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16/09/1441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16/09/1441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16/09/1441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268760"/>
            <a:ext cx="8229600" cy="1440160"/>
          </a:xfrm>
        </p:spPr>
        <p:txBody>
          <a:bodyPr/>
          <a:lstStyle/>
          <a:p>
            <a:pPr algn="ctr"/>
            <a:r>
              <a:rPr lang="ar-IQ" dirty="0" smtClean="0"/>
              <a:t>الاستاذ الدكتور عزيز مهدي </a:t>
            </a:r>
            <a:endParaRPr lang="ar-IQ" dirty="0"/>
          </a:p>
        </p:txBody>
      </p:sp>
      <p:sp>
        <p:nvSpPr>
          <p:cNvPr id="3" name="عنصر نائب للمحتوى 2"/>
          <p:cNvSpPr>
            <a:spLocks noGrp="1"/>
          </p:cNvSpPr>
          <p:nvPr>
            <p:ph idx="1"/>
          </p:nvPr>
        </p:nvSpPr>
        <p:spPr>
          <a:xfrm>
            <a:off x="467544" y="3212976"/>
            <a:ext cx="8229600" cy="2679576"/>
          </a:xfrm>
        </p:spPr>
        <p:txBody>
          <a:bodyPr/>
          <a:lstStyle/>
          <a:p>
            <a:pPr marL="0" indent="0" algn="ctr">
              <a:buNone/>
            </a:pPr>
            <a:r>
              <a:rPr lang="ar-IQ" dirty="0" smtClean="0"/>
              <a:t>المحاضرة الثانية </a:t>
            </a:r>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2996273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1143000"/>
          </a:xfrm>
        </p:spPr>
        <p:txBody>
          <a:bodyPr/>
          <a:lstStyle/>
          <a:p>
            <a:endParaRPr lang="ar-IQ" dirty="0"/>
          </a:p>
        </p:txBody>
      </p:sp>
      <p:sp>
        <p:nvSpPr>
          <p:cNvPr id="3" name="عنصر نائب للمحتوى 2"/>
          <p:cNvSpPr>
            <a:spLocks noGrp="1"/>
          </p:cNvSpPr>
          <p:nvPr>
            <p:ph idx="1"/>
          </p:nvPr>
        </p:nvSpPr>
        <p:spPr>
          <a:xfrm>
            <a:off x="467544" y="1700808"/>
            <a:ext cx="8229600" cy="3816424"/>
          </a:xfrm>
        </p:spPr>
        <p:txBody>
          <a:bodyPr/>
          <a:lstStyle/>
          <a:p>
            <a:r>
              <a:rPr lang="ar-IQ" b="1" dirty="0">
                <a:latin typeface="Times New Roman" pitchFamily="18" charset="0"/>
                <a:cs typeface="Times New Roman" pitchFamily="18" charset="0"/>
              </a:rPr>
              <a:t>ويمكن تلخيص الاخصاب المزدوج كما في المخطط التالي : </a:t>
            </a:r>
            <a:endParaRPr lang="en-US" b="1" dirty="0">
              <a:latin typeface="Times New Roman" pitchFamily="18" charset="0"/>
              <a:cs typeface="Times New Roman" pitchFamily="18" charset="0"/>
            </a:endParaRPr>
          </a:p>
          <a:p>
            <a:r>
              <a:rPr lang="ar-IQ" b="1" dirty="0">
                <a:latin typeface="Times New Roman" pitchFamily="18" charset="0"/>
                <a:cs typeface="Times New Roman" pitchFamily="18" charset="0"/>
              </a:rPr>
              <a:t>    النواة الذكرية الاولى + نواة البيضة</a:t>
            </a:r>
            <a:r>
              <a:rPr lang="en-US" b="1" dirty="0">
                <a:latin typeface="Times New Roman" pitchFamily="18" charset="0"/>
                <a:cs typeface="Times New Roman" pitchFamily="18" charset="0"/>
              </a:rPr>
              <a:t> </a:t>
            </a:r>
            <a:r>
              <a:rPr lang="ar-IQ" b="1" dirty="0">
                <a:latin typeface="Times New Roman" pitchFamily="18" charset="0"/>
                <a:cs typeface="Times New Roman" pitchFamily="18" charset="0"/>
              </a:rPr>
              <a:t>البيضة المخصبة </a:t>
            </a:r>
            <a:r>
              <a:rPr lang="en-US" b="1" dirty="0">
                <a:latin typeface="Times New Roman" pitchFamily="18" charset="0"/>
                <a:cs typeface="Times New Roman" pitchFamily="18" charset="0"/>
              </a:rPr>
              <a:t>Zygote  </a:t>
            </a:r>
          </a:p>
          <a:p>
            <a:r>
              <a:rPr lang="ar-IQ" b="1" dirty="0">
                <a:latin typeface="Times New Roman" pitchFamily="18" charset="0"/>
                <a:cs typeface="Times New Roman" pitchFamily="18" charset="0"/>
              </a:rPr>
              <a:t>       (كميت ذكري </a:t>
            </a:r>
            <a:r>
              <a:rPr lang="en-US" b="1" dirty="0">
                <a:latin typeface="Times New Roman" pitchFamily="18" charset="0"/>
                <a:cs typeface="Times New Roman" pitchFamily="18" charset="0"/>
              </a:rPr>
              <a:t>1n</a:t>
            </a:r>
            <a:r>
              <a:rPr lang="ar-IQ" b="1" dirty="0">
                <a:latin typeface="Times New Roman" pitchFamily="18" charset="0"/>
                <a:cs typeface="Times New Roman" pitchFamily="18" charset="0"/>
              </a:rPr>
              <a:t>)     (كميت انثوي </a:t>
            </a:r>
            <a:r>
              <a:rPr lang="en-US" b="1" dirty="0">
                <a:latin typeface="Times New Roman" pitchFamily="18" charset="0"/>
                <a:cs typeface="Times New Roman" pitchFamily="18" charset="0"/>
              </a:rPr>
              <a:t>1n</a:t>
            </a:r>
            <a:r>
              <a:rPr lang="ar-IQ" b="1" dirty="0">
                <a:latin typeface="Times New Roman" pitchFamily="18" charset="0"/>
                <a:cs typeface="Times New Roman" pitchFamily="18" charset="0"/>
              </a:rPr>
              <a:t>)        (الجنين </a:t>
            </a:r>
            <a:r>
              <a:rPr lang="en-US" b="1" dirty="0">
                <a:latin typeface="Times New Roman" pitchFamily="18" charset="0"/>
                <a:cs typeface="Times New Roman" pitchFamily="18" charset="0"/>
              </a:rPr>
              <a:t>2n</a:t>
            </a:r>
            <a:r>
              <a:rPr lang="ar-IQ" b="1" dirty="0">
                <a:latin typeface="Times New Roman" pitchFamily="18" charset="0"/>
                <a:cs typeface="Times New Roman" pitchFamily="18" charset="0"/>
              </a:rPr>
              <a:t>) </a:t>
            </a:r>
            <a:endParaRPr lang="en-US" b="1" dirty="0">
              <a:latin typeface="Times New Roman" pitchFamily="18" charset="0"/>
              <a:cs typeface="Times New Roman" pitchFamily="18" charset="0"/>
            </a:endParaRPr>
          </a:p>
          <a:p>
            <a:r>
              <a:rPr lang="ar-IQ" b="1" dirty="0">
                <a:latin typeface="Times New Roman" pitchFamily="18" charset="0"/>
                <a:cs typeface="Times New Roman" pitchFamily="18" charset="0"/>
              </a:rPr>
              <a:t>النواة الذكرية الثانية + </a:t>
            </a:r>
            <a:r>
              <a:rPr lang="ar-IQ" b="1" dirty="0" err="1">
                <a:latin typeface="Times New Roman" pitchFamily="18" charset="0"/>
                <a:cs typeface="Times New Roman" pitchFamily="18" charset="0"/>
              </a:rPr>
              <a:t>النواتيين</a:t>
            </a:r>
            <a:r>
              <a:rPr lang="ar-IQ" b="1" dirty="0">
                <a:latin typeface="Times New Roman" pitchFamily="18" charset="0"/>
                <a:cs typeface="Times New Roman" pitchFamily="18" charset="0"/>
              </a:rPr>
              <a:t> القطبيتين   نواة السويداء </a:t>
            </a:r>
            <a:endParaRPr lang="en-US" b="1" dirty="0">
              <a:latin typeface="Times New Roman" pitchFamily="18" charset="0"/>
              <a:cs typeface="Times New Roman" pitchFamily="18" charset="0"/>
            </a:endParaRPr>
          </a:p>
          <a:p>
            <a:r>
              <a:rPr lang="ar-IQ" b="1" dirty="0">
                <a:latin typeface="Times New Roman" pitchFamily="18" charset="0"/>
                <a:cs typeface="Times New Roman" pitchFamily="18" charset="0"/>
              </a:rPr>
              <a:t>         (</a:t>
            </a:r>
            <a:r>
              <a:rPr lang="en-US" b="1" dirty="0">
                <a:latin typeface="Times New Roman" pitchFamily="18" charset="0"/>
                <a:cs typeface="Times New Roman" pitchFamily="18" charset="0"/>
              </a:rPr>
              <a:t>1n</a:t>
            </a:r>
            <a:r>
              <a:rPr lang="ar-IQ" b="1" dirty="0">
                <a:latin typeface="Times New Roman" pitchFamily="18" charset="0"/>
                <a:cs typeface="Times New Roman" pitchFamily="18" charset="0"/>
              </a:rPr>
              <a:t>)              (كل منها(</a:t>
            </a:r>
            <a:r>
              <a:rPr lang="en-US" b="1" dirty="0">
                <a:latin typeface="Times New Roman" pitchFamily="18" charset="0"/>
                <a:cs typeface="Times New Roman" pitchFamily="18" charset="0"/>
              </a:rPr>
              <a:t>1n</a:t>
            </a:r>
            <a:r>
              <a:rPr lang="ar-IQ" b="1" dirty="0">
                <a:latin typeface="Times New Roman" pitchFamily="18" charset="0"/>
                <a:cs typeface="Times New Roman" pitchFamily="18" charset="0"/>
              </a:rPr>
              <a:t>)           (</a:t>
            </a:r>
            <a:r>
              <a:rPr lang="ar-IQ" b="1" dirty="0" err="1">
                <a:latin typeface="Times New Roman" pitchFamily="18" charset="0"/>
                <a:cs typeface="Times New Roman" pitchFamily="18" charset="0"/>
              </a:rPr>
              <a:t>الاندوسبيرم</a:t>
            </a:r>
            <a:r>
              <a:rPr lang="ar-IQ" b="1" dirty="0">
                <a:latin typeface="Times New Roman" pitchFamily="18" charset="0"/>
                <a:cs typeface="Times New Roman" pitchFamily="18" charset="0"/>
              </a:rPr>
              <a:t>(</a:t>
            </a:r>
            <a:r>
              <a:rPr lang="en-US" b="1" dirty="0">
                <a:latin typeface="Times New Roman" pitchFamily="18" charset="0"/>
                <a:cs typeface="Times New Roman" pitchFamily="18" charset="0"/>
              </a:rPr>
              <a:t>3n</a:t>
            </a:r>
            <a:r>
              <a:rPr lang="ar-IQ" b="1" dirty="0">
                <a:latin typeface="Times New Roman" pitchFamily="18" charset="0"/>
                <a:cs typeface="Times New Roman" pitchFamily="18" charset="0"/>
              </a:rPr>
              <a:t>) </a:t>
            </a:r>
            <a:endParaRPr lang="en-US" b="1" dirty="0">
              <a:latin typeface="Times New Roman" pitchFamily="18" charset="0"/>
              <a:cs typeface="Times New Roman" pitchFamily="18" charset="0"/>
            </a:endParaRPr>
          </a:p>
          <a:p>
            <a:r>
              <a:rPr lang="ar-IQ" b="1" dirty="0">
                <a:latin typeface="Times New Roman" pitchFamily="18" charset="0"/>
                <a:cs typeface="Times New Roman" pitchFamily="18" charset="0"/>
              </a:rPr>
              <a:t>والرسم المرفق يوضح ذلك.</a:t>
            </a:r>
            <a:endParaRPr lang="en-US" b="1" dirty="0">
              <a:latin typeface="Times New Roman" pitchFamily="18" charset="0"/>
              <a:cs typeface="Times New Roman" pitchFamily="18" charset="0"/>
            </a:endParaRPr>
          </a:p>
          <a:p>
            <a:pPr marL="0" indent="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3748792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000" dirty="0">
                <a:latin typeface="Times New Roman" pitchFamily="18" charset="0"/>
                <a:cs typeface="Times New Roman" pitchFamily="18" charset="0"/>
              </a:rPr>
              <a:t>تقسيم النباتات حسب نوع التلقيح : </a:t>
            </a:r>
          </a:p>
        </p:txBody>
      </p:sp>
      <p:sp>
        <p:nvSpPr>
          <p:cNvPr id="3" name="عنصر نائب للمحتوى 2"/>
          <p:cNvSpPr>
            <a:spLocks noGrp="1"/>
          </p:cNvSpPr>
          <p:nvPr>
            <p:ph idx="1"/>
          </p:nvPr>
        </p:nvSpPr>
        <p:spPr>
          <a:xfrm>
            <a:off x="457200" y="2060848"/>
            <a:ext cx="8229600" cy="4263752"/>
          </a:xfrm>
        </p:spPr>
        <p:txBody>
          <a:bodyPr/>
          <a:lstStyle/>
          <a:p>
            <a:pPr algn="just"/>
            <a:r>
              <a:rPr lang="ar-IQ" b="1" dirty="0">
                <a:latin typeface="Times New Roman" pitchFamily="18" charset="0"/>
                <a:cs typeface="Times New Roman" pitchFamily="18" charset="0"/>
              </a:rPr>
              <a:t>تنقسم النباتات المتكاثرة جنسياً تبعاً لطريقة التلقيح السائدة الى ثلاث مجموعات : </a:t>
            </a:r>
          </a:p>
          <a:p>
            <a:pPr algn="just"/>
            <a:r>
              <a:rPr lang="ar-IQ" b="1" dirty="0">
                <a:latin typeface="Times New Roman" pitchFamily="18" charset="0"/>
                <a:cs typeface="Times New Roman" pitchFamily="18" charset="0"/>
              </a:rPr>
              <a:t>1ـ النباتات ذاتية التلقيح : </a:t>
            </a:r>
            <a:r>
              <a:rPr lang="en-US" b="1" dirty="0">
                <a:latin typeface="Times New Roman" pitchFamily="18" charset="0"/>
                <a:cs typeface="Times New Roman" pitchFamily="18" charset="0"/>
              </a:rPr>
              <a:t>Self – pollination </a:t>
            </a:r>
            <a:r>
              <a:rPr lang="ar-IQ" b="1" dirty="0">
                <a:latin typeface="Times New Roman" pitchFamily="18" charset="0"/>
                <a:cs typeface="Times New Roman" pitchFamily="18" charset="0"/>
              </a:rPr>
              <a:t>وهي ان يحصل التلقيح بحبوب لقاح من متك زهرة الى مياسمها او من متك زهرة الى ميسم زهرة اخرى على نفس النبات او نباتات متشابهة وراثياً، اي نفس الصنف او النوع (تماثل وراثي). وتصل نسبة التلقيح الذاتي في هذه المجموعة الى 95 % كما هو الحال في الطماطة والفلفل والفاصوليا واللوبيا و البازلاء و الباميا والبطاطا والمشمش والدراق . </a:t>
            </a:r>
          </a:p>
          <a:p>
            <a:pPr marL="0" indent="0" algn="just">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564335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4624"/>
            <a:ext cx="8229600" cy="1143000"/>
          </a:xfrm>
        </p:spPr>
        <p:txBody>
          <a:bodyPr/>
          <a:lstStyle/>
          <a:p>
            <a:endParaRPr lang="ar-IQ" dirty="0"/>
          </a:p>
        </p:txBody>
      </p:sp>
      <p:sp>
        <p:nvSpPr>
          <p:cNvPr id="3" name="عنصر نائب للمحتوى 2"/>
          <p:cNvSpPr>
            <a:spLocks noGrp="1"/>
          </p:cNvSpPr>
          <p:nvPr>
            <p:ph idx="1"/>
          </p:nvPr>
        </p:nvSpPr>
        <p:spPr>
          <a:xfrm>
            <a:off x="457200" y="1484784"/>
            <a:ext cx="8229600" cy="4839816"/>
          </a:xfrm>
        </p:spPr>
        <p:txBody>
          <a:bodyPr/>
          <a:lstStyle/>
          <a:p>
            <a:pPr algn="just"/>
            <a:r>
              <a:rPr lang="ar-IQ" b="1" dirty="0">
                <a:latin typeface="Times New Roman" pitchFamily="18" charset="0"/>
                <a:cs typeface="Times New Roman" pitchFamily="18" charset="0"/>
              </a:rPr>
              <a:t>2 - النباتات خلطية التلقيح: </a:t>
            </a:r>
            <a:r>
              <a:rPr lang="en-US" b="1" dirty="0">
                <a:latin typeface="Times New Roman" pitchFamily="18" charset="0"/>
                <a:cs typeface="Times New Roman" pitchFamily="18" charset="0"/>
              </a:rPr>
              <a:t>Cross – pollination  </a:t>
            </a:r>
            <a:r>
              <a:rPr lang="ar-IQ" b="1" dirty="0" smtClean="0">
                <a:latin typeface="Times New Roman" pitchFamily="18" charset="0"/>
                <a:cs typeface="Times New Roman" pitchFamily="18" charset="0"/>
              </a:rPr>
              <a:t> ويقصد </a:t>
            </a:r>
            <a:r>
              <a:rPr lang="ar-IQ" b="1" dirty="0">
                <a:latin typeface="Times New Roman" pitchFamily="18" charset="0"/>
                <a:cs typeface="Times New Roman" pitchFamily="18" charset="0"/>
              </a:rPr>
              <a:t>بالتلقيح الخلطي هو انتقال حبوب اللقاح من متك زهرة الى ميسم زهرة اخرى على نبات اخر، اي ان الزهرة لا تلقح نفسها، وفيها تزيد نسبة التلقيح الخلطي بدرجة كبيرة وتشمل هذه المجموعة </a:t>
            </a:r>
            <a:r>
              <a:rPr lang="ar-IQ" b="1" dirty="0" err="1">
                <a:latin typeface="Times New Roman" pitchFamily="18" charset="0"/>
                <a:cs typeface="Times New Roman" pitchFamily="18" charset="0"/>
              </a:rPr>
              <a:t>القرعيات</a:t>
            </a:r>
            <a:r>
              <a:rPr lang="ar-IQ" b="1" dirty="0">
                <a:latin typeface="Times New Roman" pitchFamily="18" charset="0"/>
                <a:cs typeface="Times New Roman" pitchFamily="18" charset="0"/>
              </a:rPr>
              <a:t> ونباتات العائلة الصليبية .</a:t>
            </a:r>
          </a:p>
          <a:p>
            <a:pPr algn="just"/>
            <a:r>
              <a:rPr lang="ar-IQ" b="1" dirty="0">
                <a:latin typeface="Times New Roman" pitchFamily="18" charset="0"/>
                <a:cs typeface="Times New Roman" pitchFamily="18" charset="0"/>
              </a:rPr>
              <a:t>3ـ النباتات خليطة التلقيح جزئياً </a:t>
            </a:r>
          </a:p>
          <a:p>
            <a:pPr algn="just"/>
            <a:r>
              <a:rPr lang="ar-IQ" b="1" dirty="0">
                <a:latin typeface="Times New Roman" pitchFamily="18" charset="0"/>
                <a:cs typeface="Times New Roman" pitchFamily="18" charset="0"/>
              </a:rPr>
              <a:t>       وتصل نسبة التلقيح الخلطي في هذه المجموعة على 5 % وقد تصل احياناً  الى 90 % ويتوقف ذلك على درجة الحرارة السائدة وتوفر الحشرات الملقحة .</a:t>
            </a:r>
          </a:p>
          <a:p>
            <a:pPr marL="0" indent="0" algn="just">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666279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dirty="0">
                <a:latin typeface="Times New Roman" pitchFamily="18" charset="0"/>
                <a:cs typeface="Times New Roman" pitchFamily="18" charset="0"/>
              </a:rPr>
              <a:t>العوامل الوراثية التي تساعد على التلقيح الذاتي : </a:t>
            </a:r>
          </a:p>
        </p:txBody>
      </p:sp>
      <p:sp>
        <p:nvSpPr>
          <p:cNvPr id="3" name="عنصر نائب للمحتوى 2"/>
          <p:cNvSpPr>
            <a:spLocks noGrp="1"/>
          </p:cNvSpPr>
          <p:nvPr>
            <p:ph idx="1"/>
          </p:nvPr>
        </p:nvSpPr>
        <p:spPr/>
        <p:txBody>
          <a:bodyPr/>
          <a:lstStyle/>
          <a:p>
            <a:pPr algn="just"/>
            <a:r>
              <a:rPr lang="ar-IQ" b="1" dirty="0">
                <a:latin typeface="Times New Roman" pitchFamily="18" charset="0"/>
                <a:cs typeface="Times New Roman" pitchFamily="18" charset="0"/>
              </a:rPr>
              <a:t>1ـ عدم انفتاح الزهرة: حيث تبقى مقفلة ولا يمكن لحبوب اللقاح الغريبة إن تدخل إلى مياسمها بل تتلقح ذاتياً من </a:t>
            </a:r>
            <a:r>
              <a:rPr lang="ar-IQ" b="1" dirty="0" err="1">
                <a:latin typeface="Times New Roman" pitchFamily="18" charset="0"/>
                <a:cs typeface="Times New Roman" pitchFamily="18" charset="0"/>
              </a:rPr>
              <a:t>متكوها</a:t>
            </a:r>
            <a:r>
              <a:rPr lang="ar-IQ" b="1" dirty="0">
                <a:latin typeface="Times New Roman" pitchFamily="18" charset="0"/>
                <a:cs typeface="Times New Roman" pitchFamily="18" charset="0"/>
              </a:rPr>
              <a:t> . </a:t>
            </a:r>
          </a:p>
          <a:p>
            <a:pPr algn="just"/>
            <a:r>
              <a:rPr lang="ar-IQ" b="1" dirty="0">
                <a:latin typeface="Times New Roman" pitchFamily="18" charset="0"/>
                <a:cs typeface="Times New Roman" pitchFamily="18" charset="0"/>
              </a:rPr>
              <a:t>2ـ قد تنفتح الازهار الا ان </a:t>
            </a:r>
            <a:r>
              <a:rPr lang="ar-IQ" b="1" dirty="0" err="1">
                <a:latin typeface="Times New Roman" pitchFamily="18" charset="0"/>
                <a:cs typeface="Times New Roman" pitchFamily="18" charset="0"/>
              </a:rPr>
              <a:t>متوكها</a:t>
            </a:r>
            <a:r>
              <a:rPr lang="ar-IQ" b="1" dirty="0">
                <a:latin typeface="Times New Roman" pitchFamily="18" charset="0"/>
                <a:cs typeface="Times New Roman" pitchFamily="18" charset="0"/>
              </a:rPr>
              <a:t> تطلق حبوب اللقاح قبل انفتاح الزهرة، حيث تكون الازهار قد تلقحت في تلك الفترة بصورة ذاتية، ولذلك فأن سقوط حبوب لقاح غريبة على مياسم تلك الازهار سوف لن يغير من طبيعة تلقيحها . </a:t>
            </a:r>
          </a:p>
          <a:p>
            <a:pPr algn="just"/>
            <a:r>
              <a:rPr lang="ar-IQ" b="1" dirty="0">
                <a:latin typeface="Times New Roman" pitchFamily="18" charset="0"/>
                <a:cs typeface="Times New Roman" pitchFamily="18" charset="0"/>
              </a:rPr>
              <a:t>3ـ قد تنفتح الازهار وتكون غير ملقحة ذاتياً ولكن لا يمكن ان تتلقح خلطياً كون </a:t>
            </a:r>
            <a:r>
              <a:rPr lang="ar-IQ" b="1" dirty="0" err="1">
                <a:latin typeface="Times New Roman" pitchFamily="18" charset="0"/>
                <a:cs typeface="Times New Roman" pitchFamily="18" charset="0"/>
              </a:rPr>
              <a:t>متوكها</a:t>
            </a:r>
            <a:r>
              <a:rPr lang="ar-IQ" b="1" dirty="0">
                <a:latin typeface="Times New Roman" pitchFamily="18" charset="0"/>
                <a:cs typeface="Times New Roman" pitchFamily="18" charset="0"/>
              </a:rPr>
              <a:t> و مياسمها مخفية بصورة تمنع التلقيح الخلطي فيها . </a:t>
            </a:r>
          </a:p>
          <a:p>
            <a:pPr marL="0" indent="0" algn="just">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4214695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52704"/>
          </a:xfrm>
        </p:spPr>
        <p:txBody>
          <a:bodyPr>
            <a:normAutofit/>
          </a:bodyPr>
          <a:lstStyle/>
          <a:p>
            <a:pPr algn="r"/>
            <a:r>
              <a:rPr lang="ar-IQ" sz="2800" b="1" dirty="0">
                <a:latin typeface="Times New Roman" pitchFamily="18" charset="0"/>
                <a:cs typeface="Times New Roman" pitchFamily="18" charset="0"/>
              </a:rPr>
              <a:t>العوامل التي ادت الى حصول التلقيح الخلطي بين النباتات : </a:t>
            </a:r>
          </a:p>
        </p:txBody>
      </p:sp>
      <p:sp>
        <p:nvSpPr>
          <p:cNvPr id="3" name="عنصر نائب للمحتوى 2"/>
          <p:cNvSpPr>
            <a:spLocks noGrp="1"/>
          </p:cNvSpPr>
          <p:nvPr>
            <p:ph idx="1"/>
          </p:nvPr>
        </p:nvSpPr>
        <p:spPr/>
        <p:txBody>
          <a:bodyPr/>
          <a:lstStyle/>
          <a:p>
            <a:r>
              <a:rPr lang="ar-IQ" b="1" dirty="0">
                <a:latin typeface="Times New Roman" pitchFamily="18" charset="0"/>
                <a:cs typeface="Times New Roman" pitchFamily="18" charset="0"/>
              </a:rPr>
              <a:t>1ـ التباين في مواعيد نضج المتوك والمياسم . </a:t>
            </a:r>
          </a:p>
          <a:p>
            <a:r>
              <a:rPr lang="ar-IQ" b="1" dirty="0">
                <a:latin typeface="Times New Roman" pitchFamily="18" charset="0"/>
                <a:cs typeface="Times New Roman" pitchFamily="18" charset="0"/>
              </a:rPr>
              <a:t>2ـ العقم الذكري اي عدم قدرة حبوب اللقاح على الاخصاب . </a:t>
            </a:r>
          </a:p>
          <a:p>
            <a:r>
              <a:rPr lang="ar-IQ" b="1" dirty="0">
                <a:latin typeface="Times New Roman" pitchFamily="18" charset="0"/>
                <a:cs typeface="Times New Roman" pitchFamily="18" charset="0"/>
              </a:rPr>
              <a:t>3ـ عدم التوافق الذاتي اي ان الزهرة لا يمكن ان تلقح نفسها بسبب مانع وراثي رغم حيوية حبوب اللقاح . </a:t>
            </a:r>
          </a:p>
          <a:p>
            <a:r>
              <a:rPr lang="ar-IQ" b="1" dirty="0">
                <a:latin typeface="Times New Roman" pitchFamily="18" charset="0"/>
                <a:cs typeface="Times New Roman" pitchFamily="18" charset="0"/>
              </a:rPr>
              <a:t>4ـ وجود عوائق ميكانيكية في الزهرة تمنع التلقيح الذاتي .</a:t>
            </a:r>
          </a:p>
          <a:p>
            <a:r>
              <a:rPr lang="ar-IQ" b="1" dirty="0">
                <a:latin typeface="Times New Roman" pitchFamily="18" charset="0"/>
                <a:cs typeface="Times New Roman" pitchFamily="18" charset="0"/>
              </a:rPr>
              <a:t>5ـ وجود ازهار احادية الجنس (اما مذكرة او مؤنثة) اما كل منها على نبات مثل النخيل </a:t>
            </a:r>
            <a:r>
              <a:rPr lang="ar-IQ" b="1" dirty="0" err="1">
                <a:latin typeface="Times New Roman" pitchFamily="18" charset="0"/>
                <a:cs typeface="Times New Roman" pitchFamily="18" charset="0"/>
              </a:rPr>
              <a:t>والسبانغ</a:t>
            </a:r>
            <a:r>
              <a:rPr lang="ar-IQ" b="1" dirty="0">
                <a:latin typeface="Times New Roman" pitchFamily="18" charset="0"/>
                <a:cs typeface="Times New Roman" pitchFamily="18" charset="0"/>
              </a:rPr>
              <a:t> </a:t>
            </a:r>
            <a:r>
              <a:rPr lang="ar-IQ" b="1" dirty="0" err="1">
                <a:latin typeface="Times New Roman" pitchFamily="18" charset="0"/>
                <a:cs typeface="Times New Roman" pitchFamily="18" charset="0"/>
              </a:rPr>
              <a:t>اوعلى</a:t>
            </a:r>
            <a:r>
              <a:rPr lang="ar-IQ" b="1" dirty="0">
                <a:latin typeface="Times New Roman" pitchFamily="18" charset="0"/>
                <a:cs typeface="Times New Roman" pitchFamily="18" charset="0"/>
              </a:rPr>
              <a:t> نفس النبات مثل الخيار او الشجر .</a:t>
            </a:r>
          </a:p>
          <a:p>
            <a:pPr algn="just"/>
            <a:r>
              <a:rPr lang="ar-IQ" b="1" dirty="0">
                <a:latin typeface="Times New Roman" pitchFamily="18" charset="0"/>
                <a:cs typeface="Times New Roman" pitchFamily="18" charset="0"/>
              </a:rPr>
              <a:t>6ـ اختلاف اطوال اعضاء التذكير </a:t>
            </a:r>
            <a:r>
              <a:rPr lang="ar-IQ" b="1" dirty="0" err="1">
                <a:latin typeface="Times New Roman" pitchFamily="18" charset="0"/>
                <a:cs typeface="Times New Roman" pitchFamily="18" charset="0"/>
              </a:rPr>
              <a:t>والتانيث</a:t>
            </a:r>
            <a:r>
              <a:rPr lang="ar-IQ" b="1" dirty="0">
                <a:latin typeface="Times New Roman" pitchFamily="18" charset="0"/>
                <a:cs typeface="Times New Roman" pitchFamily="18" charset="0"/>
              </a:rPr>
              <a:t> في نفس النبات . </a:t>
            </a:r>
          </a:p>
          <a:p>
            <a:pPr marL="0" indent="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150746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80728"/>
            <a:ext cx="8229600" cy="936104"/>
          </a:xfrm>
        </p:spPr>
        <p:txBody>
          <a:bodyPr>
            <a:noAutofit/>
          </a:bodyPr>
          <a:lstStyle/>
          <a:p>
            <a:pPr algn="r"/>
            <a:r>
              <a:rPr lang="ar-IQ" sz="2800" b="1" dirty="0">
                <a:latin typeface="Times New Roman" pitchFamily="18" charset="0"/>
                <a:cs typeface="Times New Roman" pitchFamily="18" charset="0"/>
              </a:rPr>
              <a:t>ثانيا : تكاثر اللاجنسي  </a:t>
            </a:r>
            <a:r>
              <a:rPr lang="en-US" sz="2800" b="1" dirty="0">
                <a:latin typeface="Times New Roman" pitchFamily="18" charset="0"/>
                <a:cs typeface="Times New Roman" pitchFamily="18" charset="0"/>
              </a:rPr>
              <a:t>Asexual  Reproduction</a:t>
            </a:r>
            <a:r>
              <a:rPr lang="ar-IQ" sz="2800" b="1" dirty="0">
                <a:latin typeface="Times New Roman" pitchFamily="18" charset="0"/>
                <a:cs typeface="Times New Roman" pitchFamily="18" charset="0"/>
              </a:rPr>
              <a:t>ويقسم </a:t>
            </a:r>
            <a:r>
              <a:rPr lang="ar-IQ" sz="2800" b="1" dirty="0" smtClean="0">
                <a:latin typeface="Times New Roman" pitchFamily="18" charset="0"/>
                <a:cs typeface="Times New Roman" pitchFamily="18" charset="0"/>
              </a:rPr>
              <a:t>الى</a:t>
            </a:r>
            <a:endParaRPr lang="ar-IQ" sz="2800" b="1"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2276872"/>
            <a:ext cx="8229600" cy="4047728"/>
          </a:xfrm>
        </p:spPr>
        <p:txBody>
          <a:bodyPr>
            <a:normAutofit lnSpcReduction="10000"/>
          </a:bodyPr>
          <a:lstStyle/>
          <a:p>
            <a:pPr algn="just"/>
            <a:r>
              <a:rPr lang="ar-IQ" b="1" dirty="0"/>
              <a:t>أـ </a:t>
            </a:r>
            <a:r>
              <a:rPr lang="ar-IQ" b="1" dirty="0">
                <a:latin typeface="Times New Roman" pitchFamily="18" charset="0"/>
                <a:cs typeface="Times New Roman" pitchFamily="18" charset="0"/>
              </a:rPr>
              <a:t>الخضري</a:t>
            </a:r>
            <a:r>
              <a:rPr lang="ar-IQ" b="1" dirty="0"/>
              <a:t> : تتكاثر معظم النباتات ومنها المحاصيل البستنية بالبذور غير ان بعض المحاصيل لا </a:t>
            </a:r>
            <a:r>
              <a:rPr lang="ar-IQ" b="1" dirty="0">
                <a:latin typeface="Times New Roman" pitchFamily="18" charset="0"/>
                <a:cs typeface="Times New Roman" pitchFamily="18" charset="0"/>
              </a:rPr>
              <a:t>تنتج</a:t>
            </a:r>
            <a:r>
              <a:rPr lang="ar-IQ" b="1" dirty="0"/>
              <a:t> الا القليل من البذور فأصبحت بذلك طريقة التكاثر الخضري هي الطريقة الشائعة فيها وهو ان نأخذ جزء من النبات المراد تكثيره ونستعمله لعملية التكاثر كأن يكون هذا الجزء ساق او ورقة او جذر ... الخ عدا </a:t>
            </a:r>
            <a:r>
              <a:rPr lang="ar-IQ" b="1" dirty="0">
                <a:latin typeface="Times New Roman" pitchFamily="18" charset="0"/>
                <a:cs typeface="Times New Roman" pitchFamily="18" charset="0"/>
              </a:rPr>
              <a:t>البذور</a:t>
            </a:r>
            <a:r>
              <a:rPr lang="ar-IQ" b="1" dirty="0"/>
              <a:t>. ويشمل التكاثر اللاجنسي احدى الطرق التالية : </a:t>
            </a:r>
          </a:p>
          <a:p>
            <a:pPr algn="just"/>
            <a:r>
              <a:rPr lang="ar-IQ" b="1" dirty="0"/>
              <a:t>بواسطة الدرنات </a:t>
            </a:r>
            <a:r>
              <a:rPr lang="ar-IQ" b="1" dirty="0" err="1"/>
              <a:t>والرايزومات</a:t>
            </a:r>
            <a:r>
              <a:rPr lang="ar-IQ" b="1" dirty="0"/>
              <a:t> والايصال </a:t>
            </a:r>
            <a:r>
              <a:rPr lang="ar-IQ" b="1" dirty="0" err="1"/>
              <a:t>والعقل،الترقيد</a:t>
            </a:r>
            <a:r>
              <a:rPr lang="ar-IQ" b="1" dirty="0"/>
              <a:t>، كما ان مزارع الانسجة والقمم النامية والخلية تعتبر وسيلة </a:t>
            </a:r>
            <a:r>
              <a:rPr lang="ar-IQ" b="1" dirty="0" err="1"/>
              <a:t>للاكثار</a:t>
            </a:r>
            <a:r>
              <a:rPr lang="ar-IQ" b="1" dirty="0"/>
              <a:t> الخضري اللامحدود للتراكيب الوراثية المرغوبة والخالية من الامراض الفيروسية مثل البطاطا.</a:t>
            </a:r>
          </a:p>
          <a:p>
            <a:pPr marL="0" indent="0" algn="just">
              <a:buNone/>
            </a:pPr>
            <a:endParaRPr lang="ar-IQ" b="1" dirty="0"/>
          </a:p>
        </p:txBody>
      </p:sp>
    </p:spTree>
    <p:extLst>
      <p:ext uri="{BB962C8B-B14F-4D97-AF65-F5344CB8AC3E}">
        <p14:creationId xmlns:p14="http://schemas.microsoft.com/office/powerpoint/2010/main" val="3834354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lstStyle/>
          <a:p>
            <a:endParaRPr lang="ar-IQ"/>
          </a:p>
        </p:txBody>
      </p:sp>
      <p:sp>
        <p:nvSpPr>
          <p:cNvPr id="3" name="عنصر نائب للمحتوى 2"/>
          <p:cNvSpPr>
            <a:spLocks noGrp="1"/>
          </p:cNvSpPr>
          <p:nvPr>
            <p:ph idx="1"/>
          </p:nvPr>
        </p:nvSpPr>
        <p:spPr>
          <a:xfrm>
            <a:off x="457200" y="1412776"/>
            <a:ext cx="8229600" cy="4911824"/>
          </a:xfrm>
        </p:spPr>
        <p:txBody>
          <a:bodyPr/>
          <a:lstStyle/>
          <a:p>
            <a:pPr algn="just"/>
            <a:r>
              <a:rPr lang="ar-IQ" b="1" dirty="0"/>
              <a:t> ان اكثار النباتات خضرياً يعطينا نباتات جديدة تحمل نفس صفات النبات الذي انحدرت منه وبذلك تكون مجموعة النباتات التي نتجت مثلا من زراعة عقل العنب المأخوذة من نبات واحد متشابهة وراثياً وتسمى تلك النباتات الناتجة (</a:t>
            </a:r>
            <a:r>
              <a:rPr lang="ar-IQ" b="1" dirty="0">
                <a:latin typeface="Times New Roman" pitchFamily="18" charset="0"/>
                <a:cs typeface="Times New Roman" pitchFamily="18" charset="0"/>
              </a:rPr>
              <a:t>الجديدة</a:t>
            </a:r>
            <a:r>
              <a:rPr lang="ar-IQ" b="1" dirty="0"/>
              <a:t>) </a:t>
            </a:r>
            <a:r>
              <a:rPr lang="ar-IQ" b="1" dirty="0" err="1"/>
              <a:t>بالكلون</a:t>
            </a:r>
            <a:r>
              <a:rPr lang="ar-IQ" b="1" dirty="0"/>
              <a:t> (</a:t>
            </a:r>
            <a:r>
              <a:rPr lang="en-US" b="1" dirty="0"/>
              <a:t>Clone)، </a:t>
            </a:r>
            <a:r>
              <a:rPr lang="ar-IQ" b="1" dirty="0"/>
              <a:t>بينما تكون النباتات الناتجة من زراعة البذور مختلفة فيما بينها (قليلاً او كثيراً) عن الاباء التي انحدرت منها وذلك حسب نقاوة الصنف او البذور المزروعة. والتكاثر الخضري له فائدة في مجال تربية النباتات، فعند الحصول على هجين ذو صفات ممتازة يمكن الحفاظ عليه بسهولة بواسطة التكاثر الخضري، على العكس من  ذلك في النباتات التي تتكاثر بالبذور فالحفاظ على هجنها يطلب انتاجها بصورة مستمرة كل موسم . </a:t>
            </a:r>
          </a:p>
        </p:txBody>
      </p:sp>
    </p:spTree>
    <p:extLst>
      <p:ext uri="{BB962C8B-B14F-4D97-AF65-F5344CB8AC3E}">
        <p14:creationId xmlns:p14="http://schemas.microsoft.com/office/powerpoint/2010/main" val="2301453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4624"/>
            <a:ext cx="8229600" cy="504056"/>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343872"/>
          </a:xfrm>
        </p:spPr>
        <p:txBody>
          <a:bodyPr>
            <a:normAutofit fontScale="92500" lnSpcReduction="10000"/>
          </a:bodyPr>
          <a:lstStyle/>
          <a:p>
            <a:pPr marL="16510" algn="just">
              <a:lnSpc>
                <a:spcPct val="115000"/>
              </a:lnSpc>
              <a:spcAft>
                <a:spcPts val="1000"/>
              </a:spcAft>
            </a:pPr>
            <a:r>
              <a:rPr lang="ar-IQ" sz="2800" b="1" dirty="0">
                <a:latin typeface="Times New Roman" pitchFamily="18" charset="0"/>
                <a:ea typeface="Times New Roman"/>
                <a:cs typeface="Times New Roman" pitchFamily="18" charset="0"/>
              </a:rPr>
              <a:t>ب ـ </a:t>
            </a:r>
            <a:r>
              <a:rPr lang="ar-IQ" sz="2800" b="1" dirty="0" err="1">
                <a:latin typeface="Times New Roman" pitchFamily="18" charset="0"/>
                <a:ea typeface="Times New Roman"/>
                <a:cs typeface="Times New Roman" pitchFamily="18" charset="0"/>
              </a:rPr>
              <a:t>اللاخصابي</a:t>
            </a:r>
            <a:r>
              <a:rPr lang="ar-IQ" sz="2800" b="1" dirty="0">
                <a:latin typeface="Times New Roman" pitchFamily="18" charset="0"/>
                <a:ea typeface="Times New Roman"/>
                <a:cs typeface="Times New Roman" pitchFamily="18" charset="0"/>
              </a:rPr>
              <a:t> : </a:t>
            </a:r>
            <a:r>
              <a:rPr lang="en-US" sz="2800" b="1" dirty="0">
                <a:latin typeface="Times New Roman" pitchFamily="18" charset="0"/>
                <a:ea typeface="Times New Roman"/>
                <a:cs typeface="Times New Roman" pitchFamily="18" charset="0"/>
              </a:rPr>
              <a:t>Apomixes  </a:t>
            </a:r>
            <a:endParaRPr lang="en-US" sz="1800" dirty="0">
              <a:latin typeface="Times New Roman" pitchFamily="18" charset="0"/>
              <a:ea typeface="Times New Roman"/>
              <a:cs typeface="Times New Roman" pitchFamily="18" charset="0"/>
            </a:endParaRPr>
          </a:p>
          <a:p>
            <a:pPr algn="just"/>
            <a:r>
              <a:rPr lang="ar-IQ" b="1" dirty="0" smtClean="0">
                <a:latin typeface="Times New Roman" pitchFamily="18" charset="0"/>
                <a:cs typeface="Times New Roman" pitchFamily="18" charset="0"/>
              </a:rPr>
              <a:t>وله </a:t>
            </a:r>
            <a:r>
              <a:rPr lang="ar-IQ" b="1" dirty="0">
                <a:latin typeface="Times New Roman" pitchFamily="18" charset="0"/>
                <a:cs typeface="Times New Roman" pitchFamily="18" charset="0"/>
              </a:rPr>
              <a:t>شكلان : </a:t>
            </a:r>
          </a:p>
          <a:p>
            <a:pPr algn="just"/>
            <a:r>
              <a:rPr lang="ar-IQ" b="1" dirty="0">
                <a:latin typeface="Times New Roman" pitchFamily="18" charset="0"/>
                <a:cs typeface="Times New Roman" pitchFamily="18" charset="0"/>
              </a:rPr>
              <a:t>1ـ التكاثر اللاأخصابي الخضري : </a:t>
            </a:r>
            <a:r>
              <a:rPr lang="en-US" b="1" dirty="0">
                <a:latin typeface="Times New Roman" pitchFamily="18" charset="0"/>
                <a:cs typeface="Times New Roman" pitchFamily="18" charset="0"/>
              </a:rPr>
              <a:t>Vegetable   Apomixes  </a:t>
            </a:r>
            <a:r>
              <a:rPr lang="ar-IQ" b="1" dirty="0">
                <a:latin typeface="Times New Roman" pitchFamily="18" charset="0"/>
                <a:cs typeface="Times New Roman" pitchFamily="18" charset="0"/>
              </a:rPr>
              <a:t>ويعد هذا الشكل من التكاثر حالة خاصة تجمع بين التكاثر اللاجنسي </a:t>
            </a:r>
            <a:r>
              <a:rPr lang="ar-IQ" b="1" dirty="0" err="1">
                <a:latin typeface="Times New Roman" pitchFamily="18" charset="0"/>
                <a:cs typeface="Times New Roman" pitchFamily="18" charset="0"/>
              </a:rPr>
              <a:t>واللااخصابي</a:t>
            </a:r>
            <a:r>
              <a:rPr lang="ar-IQ" b="1" dirty="0">
                <a:latin typeface="Times New Roman" pitchFamily="18" charset="0"/>
                <a:cs typeface="Times New Roman" pitchFamily="18" charset="0"/>
              </a:rPr>
              <a:t> حيث تتشكل في </a:t>
            </a:r>
            <a:r>
              <a:rPr lang="ar-IQ" b="1" dirty="0" err="1">
                <a:latin typeface="Times New Roman" pitchFamily="18" charset="0"/>
                <a:cs typeface="Times New Roman" pitchFamily="18" charset="0"/>
              </a:rPr>
              <a:t>النوارت</a:t>
            </a:r>
            <a:r>
              <a:rPr lang="ar-IQ" b="1" dirty="0">
                <a:latin typeface="Times New Roman" pitchFamily="18" charset="0"/>
                <a:cs typeface="Times New Roman" pitchFamily="18" charset="0"/>
              </a:rPr>
              <a:t> الزهرية بصيلات صغيرة بدلا عن الازهار يطلق عليها تسمية بلابل </a:t>
            </a:r>
            <a:r>
              <a:rPr lang="en-US" b="1" dirty="0" err="1">
                <a:latin typeface="Times New Roman" pitchFamily="18" charset="0"/>
                <a:cs typeface="Times New Roman" pitchFamily="18" charset="0"/>
              </a:rPr>
              <a:t>bulblis</a:t>
            </a:r>
            <a:r>
              <a:rPr lang="en-US" b="1" dirty="0">
                <a:latin typeface="Times New Roman" pitchFamily="18" charset="0"/>
                <a:cs typeface="Times New Roman" pitchFamily="18" charset="0"/>
              </a:rPr>
              <a:t> </a:t>
            </a:r>
            <a:r>
              <a:rPr lang="ar-IQ" b="1" dirty="0">
                <a:latin typeface="Times New Roman" pitchFamily="18" charset="0"/>
                <a:cs typeface="Times New Roman" pitchFamily="18" charset="0"/>
              </a:rPr>
              <a:t>كما هو الحال في الثوم والبصل القمي وعند زراعة هذه البلابل تعطى نباتات متماثلة في تركيبها الوراثي للنبات الأم. </a:t>
            </a:r>
          </a:p>
          <a:p>
            <a:pPr algn="just"/>
            <a:r>
              <a:rPr lang="ar-IQ" b="1" dirty="0">
                <a:latin typeface="Times New Roman" pitchFamily="18" charset="0"/>
                <a:cs typeface="Times New Roman" pitchFamily="18" charset="0"/>
              </a:rPr>
              <a:t>2ـ التكاثر اللاأخصابي الحقيقي او البذري : </a:t>
            </a:r>
            <a:r>
              <a:rPr lang="en-US" b="1" dirty="0" err="1">
                <a:latin typeface="Times New Roman" pitchFamily="18" charset="0"/>
                <a:cs typeface="Times New Roman" pitchFamily="18" charset="0"/>
              </a:rPr>
              <a:t>Agamospermy</a:t>
            </a:r>
            <a:r>
              <a:rPr lang="en-US" b="1" dirty="0">
                <a:latin typeface="Times New Roman" pitchFamily="18" charset="0"/>
                <a:cs typeface="Times New Roman" pitchFamily="18" charset="0"/>
              </a:rPr>
              <a:t> </a:t>
            </a:r>
          </a:p>
          <a:p>
            <a:pPr algn="just"/>
            <a:r>
              <a:rPr lang="en-US" b="1" dirty="0">
                <a:latin typeface="Times New Roman" pitchFamily="18" charset="0"/>
                <a:cs typeface="Times New Roman" pitchFamily="18" charset="0"/>
              </a:rPr>
              <a:t>      </a:t>
            </a:r>
            <a:r>
              <a:rPr lang="ar-IQ" b="1" dirty="0">
                <a:latin typeface="Times New Roman" pitchFamily="18" charset="0"/>
                <a:cs typeface="Times New Roman" pitchFamily="18" charset="0"/>
              </a:rPr>
              <a:t>التكاثر في هذه الحالة يتم عن طريق اجنة (بذور) تنشأ مباشرة من نمو احدى خلايا المبيض ثنائية الصيغة الكروموسومية (2</a:t>
            </a:r>
            <a:r>
              <a:rPr lang="en-US" b="1" dirty="0">
                <a:latin typeface="Times New Roman" pitchFamily="18" charset="0"/>
                <a:cs typeface="Times New Roman" pitchFamily="18" charset="0"/>
              </a:rPr>
              <a:t>n) </a:t>
            </a:r>
            <a:r>
              <a:rPr lang="ar-IQ" b="1" dirty="0">
                <a:latin typeface="Times New Roman" pitchFamily="18" charset="0"/>
                <a:cs typeface="Times New Roman" pitchFamily="18" charset="0"/>
              </a:rPr>
              <a:t>وهذا يعني ان النبات الناتج عن نمو الجنين يكون مشابهاً في تركيبه الوراثي للنبات الام . وبتعبير اخر ان هذا التكاثر يتم عن طريق البذور التي تحتوي على اجنة لم تنشأ نتيجة </a:t>
            </a:r>
            <a:r>
              <a:rPr lang="ar-IQ" b="1" dirty="0" err="1">
                <a:latin typeface="Times New Roman" pitchFamily="18" charset="0"/>
                <a:cs typeface="Times New Roman" pitchFamily="18" charset="0"/>
              </a:rPr>
              <a:t>لاخصاب</a:t>
            </a:r>
            <a:r>
              <a:rPr lang="ar-IQ" b="1" dirty="0">
                <a:latin typeface="Times New Roman" pitchFamily="18" charset="0"/>
                <a:cs typeface="Times New Roman" pitchFamily="18" charset="0"/>
              </a:rPr>
              <a:t> البيضة بحبوب اللقاح، بل تنشأ من خلال نمو احدى خلايا المبيض الثنائية العدد </a:t>
            </a:r>
            <a:r>
              <a:rPr lang="ar-IQ" b="1" dirty="0" err="1">
                <a:latin typeface="Times New Roman" pitchFamily="18" charset="0"/>
                <a:cs typeface="Times New Roman" pitchFamily="18" charset="0"/>
              </a:rPr>
              <a:t>الكروموسومي</a:t>
            </a:r>
            <a:r>
              <a:rPr lang="ar-IQ" b="1" dirty="0">
                <a:latin typeface="Times New Roman" pitchFamily="18" charset="0"/>
                <a:cs typeface="Times New Roman" pitchFamily="18" charset="0"/>
              </a:rPr>
              <a:t> (خلية جسدية) . </a:t>
            </a:r>
          </a:p>
          <a:p>
            <a:pPr algn="just"/>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2892396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29600" cy="404664"/>
          </a:xfrm>
        </p:spPr>
        <p:txBody>
          <a:bodyPr>
            <a:normAutofit fontScale="90000"/>
          </a:bodyPr>
          <a:lstStyle/>
          <a:p>
            <a:endParaRPr lang="ar-IQ" dirty="0"/>
          </a:p>
        </p:txBody>
      </p:sp>
      <p:sp>
        <p:nvSpPr>
          <p:cNvPr id="3" name="عنصر نائب للمحتوى 2"/>
          <p:cNvSpPr>
            <a:spLocks noGrp="1"/>
          </p:cNvSpPr>
          <p:nvPr>
            <p:ph idx="1"/>
          </p:nvPr>
        </p:nvSpPr>
        <p:spPr>
          <a:xfrm>
            <a:off x="467544" y="980728"/>
            <a:ext cx="8229600" cy="4752528"/>
          </a:xfrm>
        </p:spPr>
        <p:txBody>
          <a:bodyPr>
            <a:normAutofit fontScale="85000" lnSpcReduction="10000"/>
          </a:bodyPr>
          <a:lstStyle/>
          <a:p>
            <a:pPr algn="just"/>
            <a:r>
              <a:rPr lang="ar-IQ" b="1" dirty="0">
                <a:latin typeface="Times New Roman" pitchFamily="18" charset="0"/>
                <a:cs typeface="Times New Roman" pitchFamily="18" charset="0"/>
              </a:rPr>
              <a:t>وقد يتكون الجنين من نمو احدى </a:t>
            </a:r>
            <a:r>
              <a:rPr lang="ar-IQ" b="1" dirty="0" err="1">
                <a:latin typeface="Times New Roman" pitchFamily="18" charset="0"/>
                <a:cs typeface="Times New Roman" pitchFamily="18" charset="0"/>
              </a:rPr>
              <a:t>انوية</a:t>
            </a:r>
            <a:r>
              <a:rPr lang="ar-IQ" b="1" dirty="0">
                <a:latin typeface="Times New Roman" pitchFamily="18" charset="0"/>
                <a:cs typeface="Times New Roman" pitchFamily="18" charset="0"/>
              </a:rPr>
              <a:t> الكيس الجنيني (البيضة او الخليتان المساعدتان او الخلايا </a:t>
            </a:r>
            <a:r>
              <a:rPr lang="ar-IQ" b="1" dirty="0" err="1">
                <a:latin typeface="Times New Roman" pitchFamily="18" charset="0"/>
                <a:cs typeface="Times New Roman" pitchFamily="18" charset="0"/>
              </a:rPr>
              <a:t>اللاقطبية</a:t>
            </a:r>
            <a:r>
              <a:rPr lang="ar-IQ" b="1" dirty="0">
                <a:latin typeface="Times New Roman" pitchFamily="18" charset="0"/>
                <a:cs typeface="Times New Roman" pitchFamily="18" charset="0"/>
              </a:rPr>
              <a:t> او الخلايا القطبية) الاحادية </a:t>
            </a:r>
            <a:r>
              <a:rPr lang="ar-IQ" b="1" dirty="0" err="1">
                <a:latin typeface="Times New Roman" pitchFamily="18" charset="0"/>
                <a:cs typeface="Times New Roman" pitchFamily="18" charset="0"/>
              </a:rPr>
              <a:t>الصغية</a:t>
            </a:r>
            <a:r>
              <a:rPr lang="ar-IQ" b="1" dirty="0">
                <a:latin typeface="Times New Roman" pitchFamily="18" charset="0"/>
                <a:cs typeface="Times New Roman" pitchFamily="18" charset="0"/>
              </a:rPr>
              <a:t> الكروموسومية (1</a:t>
            </a:r>
            <a:r>
              <a:rPr lang="en-US" b="1" dirty="0">
                <a:latin typeface="Times New Roman" pitchFamily="18" charset="0"/>
                <a:cs typeface="Times New Roman" pitchFamily="18" charset="0"/>
              </a:rPr>
              <a:t>n) ،</a:t>
            </a:r>
            <a:r>
              <a:rPr lang="ar-IQ" b="1" dirty="0">
                <a:latin typeface="Times New Roman" pitchFamily="18" charset="0"/>
                <a:cs typeface="Times New Roman" pitchFamily="18" charset="0"/>
              </a:rPr>
              <a:t>اي بدون اخصابها </a:t>
            </a:r>
            <a:r>
              <a:rPr lang="ar-IQ" b="1" dirty="0" err="1">
                <a:latin typeface="Times New Roman" pitchFamily="18" charset="0"/>
                <a:cs typeface="Times New Roman" pitchFamily="18" charset="0"/>
              </a:rPr>
              <a:t>بكميتة</a:t>
            </a:r>
            <a:r>
              <a:rPr lang="ar-IQ" b="1" dirty="0">
                <a:latin typeface="Times New Roman" pitchFamily="18" charset="0"/>
                <a:cs typeface="Times New Roman" pitchFamily="18" charset="0"/>
              </a:rPr>
              <a:t> مذكرة، وعليه فأن النبات الناتج عن </a:t>
            </a:r>
            <a:r>
              <a:rPr lang="ar-IQ" b="1" dirty="0" err="1">
                <a:latin typeface="Times New Roman" pitchFamily="18" charset="0"/>
                <a:cs typeface="Times New Roman" pitchFamily="18" charset="0"/>
              </a:rPr>
              <a:t>نموهذا</a:t>
            </a:r>
            <a:r>
              <a:rPr lang="ar-IQ" b="1" dirty="0">
                <a:latin typeface="Times New Roman" pitchFamily="18" charset="0"/>
                <a:cs typeface="Times New Roman" pitchFamily="18" charset="0"/>
              </a:rPr>
              <a:t> الجنين يكون احادي الصيغة الكروموسومية (1</a:t>
            </a:r>
            <a:r>
              <a:rPr lang="en-US" b="1" dirty="0">
                <a:latin typeface="Times New Roman" pitchFamily="18" charset="0"/>
                <a:cs typeface="Times New Roman" pitchFamily="18" charset="0"/>
              </a:rPr>
              <a:t>n) </a:t>
            </a:r>
            <a:r>
              <a:rPr lang="ar-IQ" b="1" dirty="0">
                <a:latin typeface="Times New Roman" pitchFamily="18" charset="0"/>
                <a:cs typeface="Times New Roman" pitchFamily="18" charset="0"/>
              </a:rPr>
              <a:t>اي </a:t>
            </a:r>
            <a:r>
              <a:rPr lang="en-US" b="1" dirty="0">
                <a:latin typeface="Times New Roman" pitchFamily="18" charset="0"/>
                <a:cs typeface="Times New Roman" pitchFamily="18" charset="0"/>
              </a:rPr>
              <a:t>Haploid </a:t>
            </a:r>
            <a:r>
              <a:rPr lang="ar-IQ" b="1" dirty="0">
                <a:latin typeface="Times New Roman" pitchFamily="18" charset="0"/>
                <a:cs typeface="Times New Roman" pitchFamily="18" charset="0"/>
              </a:rPr>
              <a:t>ومختلفاً في صفاته عن النبات الام الثنائي المجموعة الكروموسومية </a:t>
            </a:r>
            <a:r>
              <a:rPr lang="en-US" b="1" dirty="0">
                <a:latin typeface="Times New Roman" pitchFamily="18" charset="0"/>
                <a:cs typeface="Times New Roman" pitchFamily="18" charset="0"/>
              </a:rPr>
              <a:t>Diploid </a:t>
            </a:r>
            <a:r>
              <a:rPr lang="ar-IQ" b="1" dirty="0">
                <a:latin typeface="Times New Roman" pitchFamily="18" charset="0"/>
                <a:cs typeface="Times New Roman" pitchFamily="18" charset="0"/>
              </a:rPr>
              <a:t>وفي هذه الحالة لا يمكن ان نعد هذا النوع من التكاثر بأنه تكاثر لا اخصابي . ويمكن استخدام هذه الحالة في الحصول على سلالات نقية اصلية بعد مضاعفة عددها </a:t>
            </a:r>
            <a:r>
              <a:rPr lang="ar-IQ" b="1" dirty="0" err="1">
                <a:latin typeface="Times New Roman" pitchFamily="18" charset="0"/>
                <a:cs typeface="Times New Roman" pitchFamily="18" charset="0"/>
              </a:rPr>
              <a:t>الكروموسومي</a:t>
            </a:r>
            <a:r>
              <a:rPr lang="ar-IQ" b="1" dirty="0">
                <a:latin typeface="Times New Roman" pitchFamily="18" charset="0"/>
                <a:cs typeface="Times New Roman" pitchFamily="18" charset="0"/>
              </a:rPr>
              <a:t> بمادة </a:t>
            </a:r>
            <a:r>
              <a:rPr lang="ar-IQ" b="1" dirty="0" err="1">
                <a:latin typeface="Times New Roman" pitchFamily="18" charset="0"/>
                <a:cs typeface="Times New Roman" pitchFamily="18" charset="0"/>
              </a:rPr>
              <a:t>الكولشيسين</a:t>
            </a:r>
            <a:r>
              <a:rPr lang="ar-IQ" b="1" dirty="0">
                <a:latin typeface="Times New Roman" pitchFamily="18" charset="0"/>
                <a:cs typeface="Times New Roman" pitchFamily="18" charset="0"/>
              </a:rPr>
              <a:t>، بدلاً من </a:t>
            </a:r>
            <a:r>
              <a:rPr lang="ar-IQ" b="1" dirty="0" err="1">
                <a:latin typeface="Times New Roman" pitchFamily="18" charset="0"/>
                <a:cs typeface="Times New Roman" pitchFamily="18" charset="0"/>
              </a:rPr>
              <a:t>اللجؤ</a:t>
            </a:r>
            <a:r>
              <a:rPr lang="ar-IQ" b="1" dirty="0">
                <a:latin typeface="Times New Roman" pitchFamily="18" charset="0"/>
                <a:cs typeface="Times New Roman" pitchFamily="18" charset="0"/>
              </a:rPr>
              <a:t> للتلقيح الذاتي الذي يستمر لعدة اجيال . </a:t>
            </a:r>
          </a:p>
          <a:p>
            <a:pPr algn="just"/>
            <a:r>
              <a:rPr lang="ar-IQ" b="1" dirty="0">
                <a:latin typeface="Times New Roman" pitchFamily="18" charset="0"/>
                <a:cs typeface="Times New Roman" pitchFamily="18" charset="0"/>
              </a:rPr>
              <a:t>         قد تحتوي البذور في حالة النباتات التي تتكاثر لا </a:t>
            </a:r>
            <a:r>
              <a:rPr lang="ar-IQ" b="1" dirty="0" err="1">
                <a:latin typeface="Times New Roman" pitchFamily="18" charset="0"/>
                <a:cs typeface="Times New Roman" pitchFamily="18" charset="0"/>
              </a:rPr>
              <a:t>اخصابياً</a:t>
            </a:r>
            <a:r>
              <a:rPr lang="ar-IQ" b="1" dirty="0">
                <a:latin typeface="Times New Roman" pitchFamily="18" charset="0"/>
                <a:cs typeface="Times New Roman" pitchFamily="18" charset="0"/>
              </a:rPr>
              <a:t> على اكثر من جنين      (من1الى 10) واحد منها على الاغلب جنين جنسي والاخرى خضرية (لا </a:t>
            </a:r>
            <a:r>
              <a:rPr lang="ar-IQ" b="1" dirty="0" err="1">
                <a:latin typeface="Times New Roman" pitchFamily="18" charset="0"/>
                <a:cs typeface="Times New Roman" pitchFamily="18" charset="0"/>
              </a:rPr>
              <a:t>اخصابية</a:t>
            </a:r>
            <a:r>
              <a:rPr lang="ar-IQ" b="1" dirty="0">
                <a:latin typeface="Times New Roman" pitchFamily="18" charset="0"/>
                <a:cs typeface="Times New Roman" pitchFamily="18" charset="0"/>
              </a:rPr>
              <a:t>) تنشأ من خلايا </a:t>
            </a:r>
            <a:r>
              <a:rPr lang="ar-IQ" b="1" dirty="0" err="1">
                <a:latin typeface="Times New Roman" pitchFamily="18" charset="0"/>
                <a:cs typeface="Times New Roman" pitchFamily="18" charset="0"/>
              </a:rPr>
              <a:t>النيوسيلا</a:t>
            </a:r>
            <a:r>
              <a:rPr lang="ar-IQ" b="1" dirty="0">
                <a:latin typeface="Times New Roman" pitchFamily="18" charset="0"/>
                <a:cs typeface="Times New Roman" pitchFamily="18" charset="0"/>
              </a:rPr>
              <a:t> او اغلفة البذور وعلى مربي النبات ان يكون حذراً عند العمل في تربية نباتات يحصل فيها هذا النوع من التكاثر لصعوبة تمييز الاجنة الخضرية عن الاجنة الجنسية في المراحل الاولى. ولا تخلو هذه الحالة من فوائد، فالنباتات المتفوقة والتي تتكون بذورها بهذه الطريقة من التكاثر يكون تركيبها الوراثي ثابتاً ويمكن اكثارها بسهولة ودون الخوف من حدوث خلط وراثي فيها وانها ستعطي افراداً شبيهة </a:t>
            </a:r>
            <a:r>
              <a:rPr lang="ar-IQ" b="1" dirty="0" err="1">
                <a:latin typeface="Times New Roman" pitchFamily="18" charset="0"/>
                <a:cs typeface="Times New Roman" pitchFamily="18" charset="0"/>
              </a:rPr>
              <a:t>بالام</a:t>
            </a:r>
            <a:r>
              <a:rPr lang="ar-IQ" b="1" dirty="0">
                <a:latin typeface="Times New Roman" pitchFamily="18" charset="0"/>
                <a:cs typeface="Times New Roman" pitchFamily="18" charset="0"/>
              </a:rPr>
              <a:t> . </a:t>
            </a:r>
          </a:p>
          <a:p>
            <a:pPr algn="just"/>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666421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b="1" dirty="0"/>
              <a:t>التكاثر (التوالد) البكري :</a:t>
            </a:r>
            <a:r>
              <a:rPr lang="en-US" sz="4000" b="1" dirty="0"/>
              <a:t>Parthenogenesis </a:t>
            </a:r>
            <a:endParaRPr lang="ar-IQ" sz="4000" b="1" dirty="0"/>
          </a:p>
        </p:txBody>
      </p:sp>
      <p:sp>
        <p:nvSpPr>
          <p:cNvPr id="3" name="عنصر نائب للمحتوى 2"/>
          <p:cNvSpPr>
            <a:spLocks noGrp="1"/>
          </p:cNvSpPr>
          <p:nvPr>
            <p:ph idx="1"/>
          </p:nvPr>
        </p:nvSpPr>
        <p:spPr>
          <a:xfrm>
            <a:off x="457200" y="2708920"/>
            <a:ext cx="8229600" cy="3615680"/>
          </a:xfrm>
        </p:spPr>
        <p:txBody>
          <a:bodyPr/>
          <a:lstStyle/>
          <a:p>
            <a:pPr algn="just"/>
            <a:r>
              <a:rPr lang="ar-IQ" b="1" dirty="0"/>
              <a:t>في التوالد البكري تتشكل على النبات ثماراً بذرية تحتوي اجنة بكرية نتيجة نمو احدى </a:t>
            </a:r>
            <a:r>
              <a:rPr lang="ar-IQ" b="1" dirty="0" err="1"/>
              <a:t>انوية</a:t>
            </a:r>
            <a:r>
              <a:rPr lang="ar-IQ" b="1" dirty="0"/>
              <a:t> الكيس الجنيني الاحادية المجموعة الكروموسومية (1</a:t>
            </a:r>
            <a:r>
              <a:rPr lang="en-US" b="1" dirty="0"/>
              <a:t>n) </a:t>
            </a:r>
            <a:r>
              <a:rPr lang="ar-IQ" b="1" dirty="0"/>
              <a:t>او احدى خلايا المبيض الثنائية المجموعة  (2</a:t>
            </a:r>
            <a:r>
              <a:rPr lang="en-US" b="1" dirty="0"/>
              <a:t>n) </a:t>
            </a:r>
            <a:r>
              <a:rPr lang="ar-IQ" b="1" dirty="0"/>
              <a:t>دون حدوث اخصاب بين الكميات المذكرة والمؤنثة (بين حبة اللقاح والبويضة) كما بينا ذلك سابقاً . </a:t>
            </a:r>
          </a:p>
        </p:txBody>
      </p:sp>
    </p:spTree>
    <p:extLst>
      <p:ext uri="{BB962C8B-B14F-4D97-AF65-F5344CB8AC3E}">
        <p14:creationId xmlns:p14="http://schemas.microsoft.com/office/powerpoint/2010/main" val="1062174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6712"/>
            <a:ext cx="8229600" cy="1512168"/>
          </a:xfrm>
        </p:spPr>
        <p:txBody>
          <a:bodyPr>
            <a:normAutofit/>
          </a:bodyPr>
          <a:lstStyle/>
          <a:p>
            <a:pPr algn="r"/>
            <a:r>
              <a:rPr lang="ar-IQ" sz="3200" b="1" dirty="0">
                <a:latin typeface="Times New Roman" pitchFamily="18" charset="0"/>
                <a:cs typeface="Times New Roman" pitchFamily="18" charset="0"/>
              </a:rPr>
              <a:t>انظمة التكاثر في </a:t>
            </a:r>
            <a:r>
              <a:rPr lang="ar-IQ" sz="3200" b="1" dirty="0" smtClean="0">
                <a:latin typeface="Times New Roman" pitchFamily="18" charset="0"/>
                <a:cs typeface="Times New Roman" pitchFamily="18" charset="0"/>
              </a:rPr>
              <a:t>النبات</a:t>
            </a:r>
            <a:br>
              <a:rPr lang="ar-IQ" sz="3200" b="1" dirty="0" smtClean="0">
                <a:latin typeface="Times New Roman" pitchFamily="18" charset="0"/>
                <a:cs typeface="Times New Roman" pitchFamily="18" charset="0"/>
              </a:rPr>
            </a:br>
            <a:r>
              <a:rPr lang="ar-IQ" sz="3200" b="1" dirty="0" smtClean="0">
                <a:latin typeface="Times New Roman" pitchFamily="18" charset="0"/>
                <a:cs typeface="Times New Roman" pitchFamily="18" charset="0"/>
              </a:rPr>
              <a:t>                  </a:t>
            </a:r>
            <a:r>
              <a:rPr lang="en-US" sz="3200" b="1" dirty="0">
                <a:latin typeface="Times New Roman" pitchFamily="18" charset="0"/>
                <a:cs typeface="Times New Roman" pitchFamily="18" charset="0"/>
              </a:rPr>
              <a:t>Reproductive Systems in plant</a:t>
            </a:r>
            <a:endParaRPr lang="ar-IQ" sz="3200" b="1"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2636912"/>
            <a:ext cx="8229600" cy="3687688"/>
          </a:xfrm>
        </p:spPr>
        <p:txBody>
          <a:bodyPr>
            <a:normAutofit/>
          </a:bodyPr>
          <a:lstStyle/>
          <a:p>
            <a:pPr algn="just"/>
            <a:r>
              <a:rPr lang="ar-IQ" sz="2800" b="1" dirty="0">
                <a:latin typeface="Times New Roman" pitchFamily="18" charset="0"/>
                <a:cs typeface="Times New Roman" pitchFamily="18" charset="0"/>
              </a:rPr>
              <a:t> إن لأنظمة التكاثر والتزهير في النبات علاقة قوية بطريقة التربية، ويعد اِلمام مربي النبات بطرق التكاثر السائدة في الانواع النباتية المختلفة امرا هاما لفهم اساسيات التحسين الوراثي وضمان نجاح عملية التربية، ولهذا وقبل وضع اي برنامج تربية لتحسين محصول معين يتطلب معرفة نظام تكاثره ودراسة التركيب </a:t>
            </a:r>
            <a:r>
              <a:rPr lang="ar-IQ" sz="2800" b="1" dirty="0" err="1">
                <a:latin typeface="Times New Roman" pitchFamily="18" charset="0"/>
                <a:cs typeface="Times New Roman" pitchFamily="18" charset="0"/>
              </a:rPr>
              <a:t>المورفولوجي</a:t>
            </a:r>
            <a:r>
              <a:rPr lang="ar-IQ" sz="2800" b="1" dirty="0">
                <a:latin typeface="Times New Roman" pitchFamily="18" charset="0"/>
                <a:cs typeface="Times New Roman" pitchFamily="18" charset="0"/>
              </a:rPr>
              <a:t> </a:t>
            </a:r>
            <a:r>
              <a:rPr lang="ar-IQ" sz="2800" b="1" dirty="0" err="1">
                <a:latin typeface="Times New Roman" pitchFamily="18" charset="0"/>
                <a:cs typeface="Times New Roman" pitchFamily="18" charset="0"/>
              </a:rPr>
              <a:t>لازهاره</a:t>
            </a:r>
            <a:r>
              <a:rPr lang="ar-IQ" sz="2800" b="1" dirty="0">
                <a:latin typeface="Times New Roman" pitchFamily="18" charset="0"/>
                <a:cs typeface="Times New Roman" pitchFamily="18" charset="0"/>
              </a:rPr>
              <a:t> وتحديد نوع التلقيح فيه. وبصورة عامة يمكن تقسيم طرق التكاثر في النبات الى قسمين رئيسيين :</a:t>
            </a:r>
          </a:p>
        </p:txBody>
      </p:sp>
    </p:spTree>
    <p:extLst>
      <p:ext uri="{BB962C8B-B14F-4D97-AF65-F5344CB8AC3E}">
        <p14:creationId xmlns:p14="http://schemas.microsoft.com/office/powerpoint/2010/main" val="2301494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80728"/>
            <a:ext cx="8229600" cy="1010376"/>
          </a:xfrm>
        </p:spPr>
        <p:txBody>
          <a:bodyPr>
            <a:normAutofit fontScale="90000"/>
          </a:bodyPr>
          <a:lstStyle/>
          <a:p>
            <a:pPr algn="r"/>
            <a:r>
              <a:rPr lang="ar-IQ" dirty="0"/>
              <a:t>العقد البكري : </a:t>
            </a:r>
            <a:r>
              <a:rPr lang="en-US" dirty="0"/>
              <a:t>Parthenocarpy </a:t>
            </a:r>
            <a:br>
              <a:rPr lang="en-US" dirty="0"/>
            </a:br>
            <a:endParaRPr lang="ar-IQ" dirty="0"/>
          </a:p>
        </p:txBody>
      </p:sp>
      <p:sp>
        <p:nvSpPr>
          <p:cNvPr id="3" name="عنصر نائب للمحتوى 2"/>
          <p:cNvSpPr>
            <a:spLocks noGrp="1"/>
          </p:cNvSpPr>
          <p:nvPr>
            <p:ph idx="1"/>
          </p:nvPr>
        </p:nvSpPr>
        <p:spPr>
          <a:xfrm>
            <a:off x="457200" y="1988840"/>
            <a:ext cx="8229600" cy="4335760"/>
          </a:xfrm>
        </p:spPr>
        <p:txBody>
          <a:bodyPr>
            <a:normAutofit/>
          </a:bodyPr>
          <a:lstStyle/>
          <a:p>
            <a:pPr algn="just"/>
            <a:r>
              <a:rPr lang="ar-IQ" b="1" dirty="0" smtClean="0">
                <a:latin typeface="Times New Roman" pitchFamily="18" charset="0"/>
                <a:cs typeface="Times New Roman" pitchFamily="18" charset="0"/>
              </a:rPr>
              <a:t>اما </a:t>
            </a:r>
            <a:r>
              <a:rPr lang="ar-IQ" b="1" dirty="0">
                <a:latin typeface="Times New Roman" pitchFamily="18" charset="0"/>
                <a:cs typeface="Times New Roman" pitchFamily="18" charset="0"/>
              </a:rPr>
              <a:t>العقد البكري ففيه تتشكل على النبات ثمار عذرية خالية من البذور اصلاً كما في البرتقال ابو صرة والموز ومعظم هجن الخيار والرقي الثلاثي والتفاح الثلاثي ويعود ذلك الى احتواء المبايض على تراكيز عالية من الهرمونات النباتية التي تؤدي او تعمل على انقسام خلايا المبيض وزيادة حجمه مع بقاء الثمرة لحين نضجها. وتشكل ظاهرة العقد </a:t>
            </a:r>
            <a:r>
              <a:rPr lang="ar-IQ" b="1" dirty="0" err="1">
                <a:latin typeface="Times New Roman" pitchFamily="18" charset="0"/>
                <a:cs typeface="Times New Roman" pitchFamily="18" charset="0"/>
              </a:rPr>
              <a:t>اليكري</a:t>
            </a:r>
            <a:r>
              <a:rPr lang="ar-IQ" b="1" dirty="0">
                <a:latin typeface="Times New Roman" pitchFamily="18" charset="0"/>
                <a:cs typeface="Times New Roman" pitchFamily="18" charset="0"/>
              </a:rPr>
              <a:t> عائقاً امام مربي النبات </a:t>
            </a:r>
            <a:r>
              <a:rPr lang="ar-IQ" b="1" dirty="0" err="1">
                <a:latin typeface="Times New Roman" pitchFamily="18" charset="0"/>
                <a:cs typeface="Times New Roman" pitchFamily="18" charset="0"/>
              </a:rPr>
              <a:t>لانها</a:t>
            </a:r>
            <a:r>
              <a:rPr lang="ar-IQ" b="1" dirty="0">
                <a:latin typeface="Times New Roman" pitchFamily="18" charset="0"/>
                <a:cs typeface="Times New Roman" pitchFamily="18" charset="0"/>
              </a:rPr>
              <a:t> تسبب عدم الحصول على البذور الحاوية على الاجنة الجنسية والتي تعد المصدر الرئيسي للتراكيب الوراثية الجديدة. ومن الاشكال الاخرى للثمار </a:t>
            </a:r>
            <a:r>
              <a:rPr lang="ar-IQ" b="1" dirty="0" err="1">
                <a:latin typeface="Times New Roman" pitchFamily="18" charset="0"/>
                <a:cs typeface="Times New Roman" pitchFamily="18" charset="0"/>
              </a:rPr>
              <a:t>اللابذرية</a:t>
            </a:r>
            <a:r>
              <a:rPr lang="ar-IQ" b="1" dirty="0">
                <a:latin typeface="Times New Roman" pitchFamily="18" charset="0"/>
                <a:cs typeface="Times New Roman" pitchFamily="18" charset="0"/>
              </a:rPr>
              <a:t> ثمار تحتوي اجنة </a:t>
            </a:r>
            <a:r>
              <a:rPr lang="ar-IQ" b="1" dirty="0" err="1">
                <a:latin typeface="Times New Roman" pitchFamily="18" charset="0"/>
                <a:cs typeface="Times New Roman" pitchFamily="18" charset="0"/>
              </a:rPr>
              <a:t>ظامرة</a:t>
            </a:r>
            <a:r>
              <a:rPr lang="ar-IQ" b="1" dirty="0">
                <a:latin typeface="Times New Roman" pitchFamily="18" charset="0"/>
                <a:cs typeface="Times New Roman" pitchFamily="18" charset="0"/>
              </a:rPr>
              <a:t> لم يكتمل نموها، اي ان الجنين يموت في مراحل مبكرة بعد حدوث التلقيح والاخصاب ولكن الثمرة تستمر بالتطور الى مرحلة النضج . </a:t>
            </a:r>
          </a:p>
          <a:p>
            <a:pPr algn="just"/>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1864262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052736"/>
            <a:ext cx="8229600" cy="1152128"/>
          </a:xfrm>
        </p:spPr>
        <p:txBody>
          <a:bodyPr>
            <a:normAutofit fontScale="90000"/>
          </a:bodyPr>
          <a:lstStyle/>
          <a:p>
            <a:pPr algn="r"/>
            <a:r>
              <a:rPr lang="ar-IQ" dirty="0" err="1"/>
              <a:t>الزينا</a:t>
            </a:r>
            <a:r>
              <a:rPr lang="ar-IQ" dirty="0"/>
              <a:t> و </a:t>
            </a:r>
            <a:r>
              <a:rPr lang="ar-IQ" dirty="0" err="1"/>
              <a:t>المتزينيا</a:t>
            </a:r>
            <a:r>
              <a:rPr lang="ar-IQ" dirty="0"/>
              <a:t> :</a:t>
            </a:r>
            <a:br>
              <a:rPr lang="ar-IQ" dirty="0"/>
            </a:br>
            <a:endParaRPr lang="ar-IQ" dirty="0"/>
          </a:p>
        </p:txBody>
      </p:sp>
      <p:sp>
        <p:nvSpPr>
          <p:cNvPr id="3" name="عنصر نائب للمحتوى 2"/>
          <p:cNvSpPr>
            <a:spLocks noGrp="1"/>
          </p:cNvSpPr>
          <p:nvPr>
            <p:ph idx="1"/>
          </p:nvPr>
        </p:nvSpPr>
        <p:spPr>
          <a:xfrm>
            <a:off x="457200" y="1772816"/>
            <a:ext cx="8229600" cy="4551784"/>
          </a:xfrm>
        </p:spPr>
        <p:txBody>
          <a:bodyPr>
            <a:normAutofit fontScale="92500" lnSpcReduction="10000"/>
          </a:bodyPr>
          <a:lstStyle/>
          <a:p>
            <a:pPr algn="just"/>
            <a:r>
              <a:rPr lang="ar-IQ" b="1" dirty="0" smtClean="0">
                <a:latin typeface="Times New Roman" pitchFamily="18" charset="0"/>
                <a:cs typeface="Times New Roman" pitchFamily="18" charset="0"/>
              </a:rPr>
              <a:t>تعرف </a:t>
            </a:r>
            <a:r>
              <a:rPr lang="ar-IQ" b="1" dirty="0">
                <a:latin typeface="Times New Roman" pitchFamily="18" charset="0"/>
                <a:cs typeface="Times New Roman" pitchFamily="18" charset="0"/>
              </a:rPr>
              <a:t>الزينيا </a:t>
            </a:r>
            <a:r>
              <a:rPr lang="en-US" b="1" dirty="0">
                <a:latin typeface="Times New Roman" pitchFamily="18" charset="0"/>
                <a:cs typeface="Times New Roman" pitchFamily="18" charset="0"/>
              </a:rPr>
              <a:t>Xenia  </a:t>
            </a:r>
            <a:r>
              <a:rPr lang="ar-IQ" b="1" dirty="0">
                <a:latin typeface="Times New Roman" pitchFamily="18" charset="0"/>
                <a:cs typeface="Times New Roman" pitchFamily="18" charset="0"/>
              </a:rPr>
              <a:t>بانها ظاهرة تأثير حبوب اللقاح على صفات البذرة، ومن ابرز امثلتها تأثير حبوب اللقاح على صفات السويداء في  حبوب الذرة الصفراء، وتفسر هذه الظاهرة من خلال فهم عملية الاخصاب المزدوج حيث تخصب احدى النواتين الذكريتين القطبتين لتكوين السويداء . </a:t>
            </a:r>
          </a:p>
          <a:p>
            <a:pPr algn="just"/>
            <a:r>
              <a:rPr lang="ar-IQ" b="1" dirty="0">
                <a:latin typeface="Times New Roman" pitchFamily="18" charset="0"/>
                <a:cs typeface="Times New Roman" pitchFamily="18" charset="0"/>
              </a:rPr>
              <a:t>اما الظاهرة </a:t>
            </a:r>
            <a:r>
              <a:rPr lang="ar-IQ" b="1" dirty="0" err="1">
                <a:latin typeface="Times New Roman" pitchFamily="18" charset="0"/>
                <a:cs typeface="Times New Roman" pitchFamily="18" charset="0"/>
              </a:rPr>
              <a:t>الميتازينيا</a:t>
            </a:r>
            <a:r>
              <a:rPr lang="ar-IQ" b="1" dirty="0">
                <a:latin typeface="Times New Roman" pitchFamily="18" charset="0"/>
                <a:cs typeface="Times New Roman" pitchFamily="18" charset="0"/>
              </a:rPr>
              <a:t> </a:t>
            </a:r>
            <a:r>
              <a:rPr lang="en-US" b="1" dirty="0" err="1">
                <a:latin typeface="Times New Roman" pitchFamily="18" charset="0"/>
                <a:cs typeface="Times New Roman" pitchFamily="18" charset="0"/>
              </a:rPr>
              <a:t>Metaxenia</a:t>
            </a:r>
            <a:r>
              <a:rPr lang="en-US" b="1" dirty="0">
                <a:latin typeface="Times New Roman" pitchFamily="18" charset="0"/>
                <a:cs typeface="Times New Roman" pitchFamily="18" charset="0"/>
              </a:rPr>
              <a:t> </a:t>
            </a:r>
          </a:p>
          <a:p>
            <a:pPr algn="just"/>
            <a:r>
              <a:rPr lang="en-US" b="1" dirty="0" smtClean="0">
                <a:latin typeface="Times New Roman" pitchFamily="18" charset="0"/>
                <a:cs typeface="Times New Roman" pitchFamily="18" charset="0"/>
              </a:rPr>
              <a:t> </a:t>
            </a:r>
            <a:r>
              <a:rPr lang="ar-IQ" b="1" dirty="0">
                <a:latin typeface="Times New Roman" pitchFamily="18" charset="0"/>
                <a:cs typeface="Times New Roman" pitchFamily="18" charset="0"/>
              </a:rPr>
              <a:t>فتعرف بأنها تأثير حبوب اللقاح على انسجة الثمرة وليس على البذرة . ومن امثلتها تأثير حبوب اللقاح لبعض اصناف النخيل على شكل الثمار وحجمها وموعد نضجها، ولا يمكن تفسير هذه الظاهرة مباشرة على اساس الاخصاب المزدوج لان خلايا انسجة الثمرة هي امية بصورة كلية، بل بصورة غير مباشرة اذ يقوم الجنين والسويداء بعد حدوث الاخصاب </a:t>
            </a:r>
            <a:r>
              <a:rPr lang="ar-IQ" b="1" dirty="0" err="1">
                <a:latin typeface="Times New Roman" pitchFamily="18" charset="0"/>
                <a:cs typeface="Times New Roman" pitchFamily="18" charset="0"/>
              </a:rPr>
              <a:t>بأفراز</a:t>
            </a:r>
            <a:r>
              <a:rPr lang="ar-IQ" b="1" dirty="0">
                <a:latin typeface="Times New Roman" pitchFamily="18" charset="0"/>
                <a:cs typeface="Times New Roman" pitchFamily="18" charset="0"/>
              </a:rPr>
              <a:t> مواد هرمونية يمكن ان تنتشر في الانسجة المحيطة بها لتحدث تأثيراً في شكل الثمار او لونها او طعمها او موعد نضجها . </a:t>
            </a:r>
          </a:p>
          <a:p>
            <a:pPr algn="just"/>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848022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356760"/>
          </a:xfrm>
        </p:spPr>
        <p:txBody>
          <a:bodyPr>
            <a:normAutofit fontScale="90000"/>
          </a:bodyPr>
          <a:lstStyle/>
          <a:p>
            <a:pPr algn="r"/>
            <a:r>
              <a:rPr lang="ar-IQ" sz="4400" b="1" dirty="0"/>
              <a:t>الجنس في نباتات  </a:t>
            </a:r>
            <a:r>
              <a:rPr lang="ar-IQ" dirty="0"/>
              <a:t>:</a:t>
            </a:r>
            <a:br>
              <a:rPr lang="ar-IQ" dirty="0"/>
            </a:br>
            <a:endParaRPr lang="ar-IQ" dirty="0"/>
          </a:p>
        </p:txBody>
      </p:sp>
      <p:sp>
        <p:nvSpPr>
          <p:cNvPr id="3" name="عنصر نائب للمحتوى 2"/>
          <p:cNvSpPr>
            <a:spLocks noGrp="1"/>
          </p:cNvSpPr>
          <p:nvPr>
            <p:ph idx="1"/>
          </p:nvPr>
        </p:nvSpPr>
        <p:spPr>
          <a:xfrm>
            <a:off x="467544" y="1412776"/>
            <a:ext cx="8229600" cy="3831704"/>
          </a:xfrm>
        </p:spPr>
        <p:txBody>
          <a:bodyPr/>
          <a:lstStyle/>
          <a:p>
            <a:pPr algn="just"/>
            <a:r>
              <a:rPr lang="ar-IQ" b="1" dirty="0" smtClean="0">
                <a:latin typeface="Times New Roman" pitchFamily="18" charset="0"/>
                <a:cs typeface="Times New Roman" pitchFamily="18" charset="0"/>
              </a:rPr>
              <a:t>بصورة </a:t>
            </a:r>
            <a:r>
              <a:rPr lang="ar-IQ" b="1" dirty="0">
                <a:latin typeface="Times New Roman" pitchFamily="18" charset="0"/>
                <a:cs typeface="Times New Roman" pitchFamily="18" charset="0"/>
              </a:rPr>
              <a:t>عامة يمكن القول ان النباتات تقسم الى ثلاثة اشكال من حيث الجنس، فهي اما نباتات مذكرة </a:t>
            </a:r>
            <a:r>
              <a:rPr lang="en-US" b="1" dirty="0">
                <a:latin typeface="Times New Roman" pitchFamily="18" charset="0"/>
                <a:cs typeface="Times New Roman" pitchFamily="18" charset="0"/>
              </a:rPr>
              <a:t>Male  </a:t>
            </a:r>
            <a:r>
              <a:rPr lang="ar-IQ" b="1" dirty="0">
                <a:latin typeface="Times New Roman" pitchFamily="18" charset="0"/>
                <a:cs typeface="Times New Roman" pitchFamily="18" charset="0"/>
              </a:rPr>
              <a:t>او نباتات مؤنثة </a:t>
            </a:r>
            <a:r>
              <a:rPr lang="en-US" b="1" dirty="0">
                <a:latin typeface="Times New Roman" pitchFamily="18" charset="0"/>
                <a:cs typeface="Times New Roman" pitchFamily="18" charset="0"/>
              </a:rPr>
              <a:t>Female </a:t>
            </a:r>
            <a:r>
              <a:rPr lang="ar-IQ" b="1" dirty="0">
                <a:latin typeface="Times New Roman" pitchFamily="18" charset="0"/>
                <a:cs typeface="Times New Roman" pitchFamily="18" charset="0"/>
              </a:rPr>
              <a:t>او نباتات خنثى </a:t>
            </a:r>
            <a:r>
              <a:rPr lang="en-US" b="1" dirty="0">
                <a:latin typeface="Times New Roman" pitchFamily="18" charset="0"/>
                <a:cs typeface="Times New Roman" pitchFamily="18" charset="0"/>
              </a:rPr>
              <a:t>Hermaphrodite </a:t>
            </a:r>
            <a:r>
              <a:rPr lang="ar-IQ" b="1" dirty="0">
                <a:latin typeface="Times New Roman" pitchFamily="18" charset="0"/>
                <a:cs typeface="Times New Roman" pitchFamily="18" charset="0"/>
              </a:rPr>
              <a:t>ولكن </a:t>
            </a:r>
            <a:r>
              <a:rPr lang="ar-IQ" b="1" dirty="0" err="1">
                <a:latin typeface="Times New Roman" pitchFamily="18" charset="0"/>
                <a:cs typeface="Times New Roman" pitchFamily="18" charset="0"/>
              </a:rPr>
              <a:t>توجود</a:t>
            </a:r>
            <a:r>
              <a:rPr lang="ar-IQ" b="1" dirty="0">
                <a:latin typeface="Times New Roman" pitchFamily="18" charset="0"/>
                <a:cs typeface="Times New Roman" pitchFamily="18" charset="0"/>
              </a:rPr>
              <a:t> حالات اخرى تجمع بين اكثر من شكل من الحالات السابقة فنستطيع تقسيم النباتات تبعاً لجنسها الى المجاميع التالية </a:t>
            </a:r>
            <a:r>
              <a:rPr lang="ar-IQ" b="1" dirty="0" smtClean="0"/>
              <a:t>:</a:t>
            </a:r>
            <a:endParaRPr lang="ar-IQ" b="1" dirty="0"/>
          </a:p>
          <a:p>
            <a:pPr algn="just"/>
            <a:endParaRPr lang="ar-IQ" b="1" dirty="0"/>
          </a:p>
        </p:txBody>
      </p:sp>
    </p:spTree>
    <p:extLst>
      <p:ext uri="{BB962C8B-B14F-4D97-AF65-F5344CB8AC3E}">
        <p14:creationId xmlns:p14="http://schemas.microsoft.com/office/powerpoint/2010/main" val="811902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576064"/>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415880"/>
          </a:xfrm>
        </p:spPr>
        <p:txBody>
          <a:bodyPr>
            <a:normAutofit/>
          </a:bodyPr>
          <a:lstStyle/>
          <a:p>
            <a:r>
              <a:rPr lang="ar-IQ" sz="2400" b="1" dirty="0">
                <a:latin typeface="Times New Roman" pitchFamily="18" charset="0"/>
                <a:cs typeface="Times New Roman" pitchFamily="18" charset="0"/>
              </a:rPr>
              <a:t>1ـ نباتات مذكرة  </a:t>
            </a:r>
            <a:r>
              <a:rPr lang="en-US" sz="2400" b="1" dirty="0">
                <a:latin typeface="Times New Roman" pitchFamily="18" charset="0"/>
                <a:cs typeface="Times New Roman" pitchFamily="18" charset="0"/>
              </a:rPr>
              <a:t>Androecious : </a:t>
            </a:r>
          </a:p>
          <a:p>
            <a:r>
              <a:rPr lang="ar-IQ" sz="2400" b="1" dirty="0">
                <a:latin typeface="Times New Roman" pitchFamily="18" charset="0"/>
                <a:cs typeface="Times New Roman" pitchFamily="18" charset="0"/>
              </a:rPr>
              <a:t>وتحمل ازهاراً مذكرة فقط كما في بعض سلالات الخيار .  </a:t>
            </a:r>
          </a:p>
          <a:p>
            <a:r>
              <a:rPr lang="ar-IQ" sz="2400" b="1" dirty="0">
                <a:latin typeface="Times New Roman" pitchFamily="18" charset="0"/>
                <a:cs typeface="Times New Roman" pitchFamily="18" charset="0"/>
              </a:rPr>
              <a:t>2ـ نباتات مؤنثة </a:t>
            </a:r>
            <a:r>
              <a:rPr lang="en-US" sz="2400" b="1" dirty="0" err="1">
                <a:latin typeface="Times New Roman" pitchFamily="18" charset="0"/>
                <a:cs typeface="Times New Roman" pitchFamily="18" charset="0"/>
              </a:rPr>
              <a:t>Gynoecious</a:t>
            </a:r>
            <a:r>
              <a:rPr lang="en-US" sz="2400" b="1" dirty="0">
                <a:latin typeface="Times New Roman" pitchFamily="18" charset="0"/>
                <a:cs typeface="Times New Roman" pitchFamily="18" charset="0"/>
              </a:rPr>
              <a:t>  : </a:t>
            </a:r>
          </a:p>
          <a:p>
            <a:r>
              <a:rPr lang="ar-IQ" sz="2400" b="1" dirty="0">
                <a:latin typeface="Times New Roman" pitchFamily="18" charset="0"/>
                <a:cs typeface="Times New Roman" pitchFamily="18" charset="0"/>
              </a:rPr>
              <a:t>وتحمل ازهاراً مؤنثة  فقط وتوجد في سلالات اخرى من الخيار .  </a:t>
            </a:r>
          </a:p>
          <a:p>
            <a:r>
              <a:rPr lang="ar-IQ" sz="2400" b="1" dirty="0">
                <a:latin typeface="Times New Roman" pitchFamily="18" charset="0"/>
                <a:cs typeface="Times New Roman" pitchFamily="18" charset="0"/>
              </a:rPr>
              <a:t>3ـ نباتات خنثى </a:t>
            </a:r>
            <a:r>
              <a:rPr lang="en-US" sz="2400" b="1" dirty="0">
                <a:latin typeface="Times New Roman" pitchFamily="18" charset="0"/>
                <a:cs typeface="Times New Roman" pitchFamily="18" charset="0"/>
              </a:rPr>
              <a:t>Hermaphrodite :</a:t>
            </a:r>
          </a:p>
          <a:p>
            <a:r>
              <a:rPr lang="ar-IQ" sz="2400" b="1" dirty="0">
                <a:latin typeface="Times New Roman" pitchFamily="18" charset="0"/>
                <a:cs typeface="Times New Roman" pitchFamily="18" charset="0"/>
              </a:rPr>
              <a:t>وتحمل ازهاراً خنثى فقط، كما في </a:t>
            </a:r>
            <a:r>
              <a:rPr lang="ar-IQ" sz="2400" b="1" dirty="0" err="1">
                <a:latin typeface="Times New Roman" pitchFamily="18" charset="0"/>
                <a:cs typeface="Times New Roman" pitchFamily="18" charset="0"/>
              </a:rPr>
              <a:t>التفاحيات</a:t>
            </a:r>
            <a:r>
              <a:rPr lang="ar-IQ" sz="2400" b="1" dirty="0">
                <a:latin typeface="Times New Roman" pitchFamily="18" charset="0"/>
                <a:cs typeface="Times New Roman" pitchFamily="18" charset="0"/>
              </a:rPr>
              <a:t> واللوزيات والحمضيات والبصل والجزر والفجل واللفت والبطاطا والطماطة واللوبيا والفاصوليا والباميا ..... الخ . </a:t>
            </a:r>
          </a:p>
          <a:p>
            <a:r>
              <a:rPr lang="ar-IQ" sz="2400" b="1" dirty="0">
                <a:latin typeface="Times New Roman" pitchFamily="18" charset="0"/>
                <a:cs typeface="Times New Roman" pitchFamily="18" charset="0"/>
              </a:rPr>
              <a:t>4ـ نباتات وحيدة الجنس وحيدة المسكن </a:t>
            </a:r>
            <a:r>
              <a:rPr lang="en-US" sz="2400" b="1" dirty="0" err="1">
                <a:latin typeface="Times New Roman" pitchFamily="18" charset="0"/>
                <a:cs typeface="Times New Roman" pitchFamily="18" charset="0"/>
              </a:rPr>
              <a:t>Monoecious</a:t>
            </a:r>
            <a:r>
              <a:rPr lang="en-US" sz="2400" b="1" dirty="0">
                <a:latin typeface="Times New Roman" pitchFamily="18" charset="0"/>
                <a:cs typeface="Times New Roman" pitchFamily="18" charset="0"/>
              </a:rPr>
              <a:t> : </a:t>
            </a:r>
          </a:p>
          <a:p>
            <a:r>
              <a:rPr lang="ar-IQ" sz="2400" b="1" dirty="0">
                <a:latin typeface="Times New Roman" pitchFamily="18" charset="0"/>
                <a:cs typeface="Times New Roman" pitchFamily="18" charset="0"/>
              </a:rPr>
              <a:t>وتحمل ازهاراً مذكرة واخرى مؤنثة على نفس النبات كما في الخيار والقرع والكوسا والجزر. </a:t>
            </a:r>
          </a:p>
          <a:p>
            <a:endParaRPr lang="ar-IQ" sz="2400" dirty="0"/>
          </a:p>
        </p:txBody>
      </p:sp>
    </p:spTree>
    <p:extLst>
      <p:ext uri="{BB962C8B-B14F-4D97-AF65-F5344CB8AC3E}">
        <p14:creationId xmlns:p14="http://schemas.microsoft.com/office/powerpoint/2010/main" val="33065974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216024"/>
          </a:xfrm>
        </p:spPr>
        <p:txBody>
          <a:bodyPr>
            <a:normAutofit fontScale="90000"/>
          </a:bodyPr>
          <a:lstStyle/>
          <a:p>
            <a:endParaRPr lang="ar-IQ" dirty="0"/>
          </a:p>
        </p:txBody>
      </p:sp>
      <p:sp>
        <p:nvSpPr>
          <p:cNvPr id="3" name="عنصر نائب للمحتوى 2"/>
          <p:cNvSpPr>
            <a:spLocks noGrp="1"/>
          </p:cNvSpPr>
          <p:nvPr>
            <p:ph idx="1"/>
          </p:nvPr>
        </p:nvSpPr>
        <p:spPr>
          <a:xfrm>
            <a:off x="539552" y="980728"/>
            <a:ext cx="8229600" cy="4752528"/>
          </a:xfrm>
        </p:spPr>
        <p:txBody>
          <a:bodyPr>
            <a:normAutofit fontScale="92500" lnSpcReduction="10000"/>
          </a:bodyPr>
          <a:lstStyle/>
          <a:p>
            <a:r>
              <a:rPr lang="ar-IQ" b="1" dirty="0"/>
              <a:t>5</a:t>
            </a:r>
            <a:r>
              <a:rPr lang="ar-IQ" b="1" dirty="0">
                <a:latin typeface="Times New Roman" pitchFamily="18" charset="0"/>
                <a:cs typeface="Times New Roman" pitchFamily="18" charset="0"/>
              </a:rPr>
              <a:t>ـ نباتات وحيدة الجنس ثنائية المسكن </a:t>
            </a:r>
            <a:r>
              <a:rPr lang="en-US" b="1" dirty="0">
                <a:latin typeface="Times New Roman" pitchFamily="18" charset="0"/>
                <a:cs typeface="Times New Roman" pitchFamily="18" charset="0"/>
              </a:rPr>
              <a:t>Dioecious  : </a:t>
            </a:r>
          </a:p>
          <a:p>
            <a:r>
              <a:rPr lang="ar-IQ" b="1" dirty="0">
                <a:latin typeface="Times New Roman" pitchFamily="18" charset="0"/>
                <a:cs typeface="Times New Roman" pitchFamily="18" charset="0"/>
              </a:rPr>
              <a:t>تحمل الازهار المذكرة على نبات والازهار المؤنثة على نبات اخر كما في </a:t>
            </a:r>
            <a:r>
              <a:rPr lang="ar-IQ" b="1" dirty="0" err="1">
                <a:latin typeface="Times New Roman" pitchFamily="18" charset="0"/>
                <a:cs typeface="Times New Roman" pitchFamily="18" charset="0"/>
              </a:rPr>
              <a:t>السبانغ</a:t>
            </a:r>
            <a:r>
              <a:rPr lang="ar-IQ" b="1" dirty="0">
                <a:latin typeface="Times New Roman" pitchFamily="18" charset="0"/>
                <a:cs typeface="Times New Roman" pitchFamily="18" charset="0"/>
              </a:rPr>
              <a:t> والهليون والنخيل والفستق . </a:t>
            </a:r>
          </a:p>
          <a:p>
            <a:r>
              <a:rPr lang="ar-IQ" b="1" dirty="0">
                <a:latin typeface="Times New Roman" pitchFamily="18" charset="0"/>
                <a:cs typeface="Times New Roman" pitchFamily="18" charset="0"/>
              </a:rPr>
              <a:t>6 ـ نباتات وحيدة المسكن مذكرة </a:t>
            </a:r>
            <a:r>
              <a:rPr lang="en-US" b="1" dirty="0" err="1">
                <a:latin typeface="Times New Roman" pitchFamily="18" charset="0"/>
                <a:cs typeface="Times New Roman" pitchFamily="18" charset="0"/>
              </a:rPr>
              <a:t>Andromonoecious</a:t>
            </a:r>
            <a:r>
              <a:rPr lang="en-US" b="1" dirty="0">
                <a:latin typeface="Times New Roman" pitchFamily="18" charset="0"/>
                <a:cs typeface="Times New Roman" pitchFamily="18" charset="0"/>
              </a:rPr>
              <a:t> :  </a:t>
            </a:r>
          </a:p>
          <a:p>
            <a:r>
              <a:rPr lang="ar-IQ" b="1" dirty="0">
                <a:latin typeface="Times New Roman" pitchFamily="18" charset="0"/>
                <a:cs typeface="Times New Roman" pitchFamily="18" charset="0"/>
              </a:rPr>
              <a:t>وتحمل ازهاراً خنثى ومذكرة معاً على نفس النبات كما في بعض اصناف الرقي والبطيخ والخيار والقثاء . </a:t>
            </a:r>
          </a:p>
          <a:p>
            <a:r>
              <a:rPr lang="ar-IQ" b="1" dirty="0">
                <a:latin typeface="Times New Roman" pitchFamily="18" charset="0"/>
                <a:cs typeface="Times New Roman" pitchFamily="18" charset="0"/>
              </a:rPr>
              <a:t>7ـ نباتات وحيدة المسكن مؤنثة </a:t>
            </a:r>
            <a:r>
              <a:rPr lang="en-US" b="1" dirty="0" err="1">
                <a:latin typeface="Times New Roman" pitchFamily="18" charset="0"/>
                <a:cs typeface="Times New Roman" pitchFamily="18" charset="0"/>
              </a:rPr>
              <a:t>Gynomonoecious</a:t>
            </a:r>
            <a:r>
              <a:rPr lang="en-US" b="1" dirty="0">
                <a:latin typeface="Times New Roman" pitchFamily="18" charset="0"/>
                <a:cs typeface="Times New Roman" pitchFamily="18" charset="0"/>
              </a:rPr>
              <a:t>  : </a:t>
            </a:r>
          </a:p>
          <a:p>
            <a:r>
              <a:rPr lang="ar-IQ" b="1" dirty="0">
                <a:latin typeface="Times New Roman" pitchFamily="18" charset="0"/>
                <a:cs typeface="Times New Roman" pitchFamily="18" charset="0"/>
              </a:rPr>
              <a:t>تحمل ازهاراً خنثى ومؤنثة معاً على نفس النبات كما في بعض سلالات </a:t>
            </a:r>
            <a:r>
              <a:rPr lang="ar-IQ" b="1" dirty="0" err="1" smtClean="0">
                <a:latin typeface="Times New Roman" pitchFamily="18" charset="0"/>
                <a:cs typeface="Times New Roman" pitchFamily="18" charset="0"/>
              </a:rPr>
              <a:t>القرعيات</a:t>
            </a:r>
            <a:r>
              <a:rPr lang="ar-IQ" b="1" dirty="0" smtClean="0">
                <a:latin typeface="Times New Roman" pitchFamily="18" charset="0"/>
                <a:cs typeface="Times New Roman" pitchFamily="18" charset="0"/>
              </a:rPr>
              <a:t>.</a:t>
            </a:r>
            <a:endParaRPr lang="ar-IQ" b="1" dirty="0">
              <a:latin typeface="Times New Roman" pitchFamily="18" charset="0"/>
              <a:cs typeface="Times New Roman" pitchFamily="18" charset="0"/>
            </a:endParaRPr>
          </a:p>
          <a:p>
            <a:pPr marL="0" indent="0">
              <a:buNone/>
            </a:pPr>
            <a:r>
              <a:rPr lang="ar-IQ" b="1" dirty="0" smtClean="0">
                <a:latin typeface="Times New Roman" pitchFamily="18" charset="0"/>
                <a:cs typeface="Times New Roman" pitchFamily="18" charset="0"/>
              </a:rPr>
              <a:t> </a:t>
            </a:r>
            <a:endParaRPr lang="ar-IQ" b="1" dirty="0">
              <a:latin typeface="Times New Roman" pitchFamily="18" charset="0"/>
              <a:cs typeface="Times New Roman" pitchFamily="18" charset="0"/>
            </a:endParaRPr>
          </a:p>
          <a:p>
            <a:r>
              <a:rPr lang="ar-IQ" b="1" dirty="0">
                <a:latin typeface="Times New Roman" pitchFamily="18" charset="0"/>
                <a:cs typeface="Times New Roman" pitchFamily="18" charset="0"/>
              </a:rPr>
              <a:t>8ـ نباتات وحيدة المسكن ثلاثية </a:t>
            </a:r>
            <a:r>
              <a:rPr lang="en-US" b="1" dirty="0" err="1">
                <a:latin typeface="Times New Roman" pitchFamily="18" charset="0"/>
                <a:cs typeface="Times New Roman" pitchFamily="18" charset="0"/>
              </a:rPr>
              <a:t>Trimonoecious</a:t>
            </a:r>
            <a:r>
              <a:rPr lang="en-US" b="1" dirty="0">
                <a:latin typeface="Times New Roman" pitchFamily="18" charset="0"/>
                <a:cs typeface="Times New Roman" pitchFamily="18" charset="0"/>
              </a:rPr>
              <a:t>  : </a:t>
            </a:r>
          </a:p>
          <a:p>
            <a:r>
              <a:rPr lang="ar-IQ" b="1" dirty="0">
                <a:latin typeface="Times New Roman" pitchFamily="18" charset="0"/>
                <a:cs typeface="Times New Roman" pitchFamily="18" charset="0"/>
              </a:rPr>
              <a:t>وهي نباتات تحمل ازهاراً مذكرة ومؤنثة وخنثى على نفس النبات كما في بعض سلالات </a:t>
            </a:r>
            <a:r>
              <a:rPr lang="ar-IQ" b="1" dirty="0" err="1">
                <a:latin typeface="Times New Roman" pitchFamily="18" charset="0"/>
                <a:cs typeface="Times New Roman" pitchFamily="18" charset="0"/>
              </a:rPr>
              <a:t>القرعيات</a:t>
            </a:r>
            <a:r>
              <a:rPr lang="ar-IQ" b="1" dirty="0">
                <a:latin typeface="Times New Roman" pitchFamily="18" charset="0"/>
                <a:cs typeface="Times New Roman" pitchFamily="18" charset="0"/>
              </a:rPr>
              <a:t> ايضاً . </a:t>
            </a:r>
          </a:p>
          <a:p>
            <a:endParaRPr lang="ar-IQ" b="1" dirty="0"/>
          </a:p>
        </p:txBody>
      </p:sp>
    </p:spTree>
    <p:extLst>
      <p:ext uri="{BB962C8B-B14F-4D97-AF65-F5344CB8AC3E}">
        <p14:creationId xmlns:p14="http://schemas.microsoft.com/office/powerpoint/2010/main" val="692652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النسبة الجنسية  </a:t>
            </a:r>
            <a:r>
              <a:rPr lang="en-US" dirty="0"/>
              <a:t>Sex   Ratio  : </a:t>
            </a:r>
            <a:endParaRPr lang="ar-IQ" dirty="0"/>
          </a:p>
        </p:txBody>
      </p:sp>
      <p:sp>
        <p:nvSpPr>
          <p:cNvPr id="3" name="عنصر نائب للمحتوى 2"/>
          <p:cNvSpPr>
            <a:spLocks noGrp="1"/>
          </p:cNvSpPr>
          <p:nvPr>
            <p:ph idx="1"/>
          </p:nvPr>
        </p:nvSpPr>
        <p:spPr>
          <a:xfrm>
            <a:off x="467544" y="1700808"/>
            <a:ext cx="8229600" cy="4335760"/>
          </a:xfrm>
        </p:spPr>
        <p:txBody>
          <a:bodyPr>
            <a:normAutofit/>
          </a:bodyPr>
          <a:lstStyle/>
          <a:p>
            <a:pPr algn="just"/>
            <a:endParaRPr lang="ar-IQ" sz="2400" b="1" dirty="0" smtClean="0">
              <a:latin typeface="Times New Roman" pitchFamily="18" charset="0"/>
              <a:cs typeface="Times New Roman" pitchFamily="18" charset="0"/>
            </a:endParaRPr>
          </a:p>
          <a:p>
            <a:pPr algn="just"/>
            <a:r>
              <a:rPr lang="ar-IQ" sz="2400" b="1" dirty="0" smtClean="0">
                <a:latin typeface="Times New Roman" pitchFamily="18" charset="0"/>
                <a:cs typeface="Times New Roman" pitchFamily="18" charset="0"/>
              </a:rPr>
              <a:t>وهي </a:t>
            </a:r>
            <a:r>
              <a:rPr lang="ar-IQ" sz="2400" b="1" dirty="0">
                <a:latin typeface="Times New Roman" pitchFamily="18" charset="0"/>
                <a:cs typeface="Times New Roman" pitchFamily="18" charset="0"/>
              </a:rPr>
              <a:t>نسبة الازهار المذكرة الى المؤنثة في النباتات وحيدة المسكن وحيدة الجنس كما في الخيار والشجر. ونسبة الازهار المذكرة الى الخنثى في النباتات وحيدة المسكن المذكرة كما في الرقي والبطيخ. ونسبة الازهار المذكرة الى المؤنثة في النباتات وحيدة الجنس ثنائية المسكن كما في </a:t>
            </a:r>
            <a:r>
              <a:rPr lang="ar-IQ" sz="2400" b="1" dirty="0" err="1">
                <a:latin typeface="Times New Roman" pitchFamily="18" charset="0"/>
                <a:cs typeface="Times New Roman" pitchFamily="18" charset="0"/>
              </a:rPr>
              <a:t>السبانغ</a:t>
            </a:r>
            <a:r>
              <a:rPr lang="ar-IQ" sz="2400" b="1" dirty="0">
                <a:latin typeface="Times New Roman" pitchFamily="18" charset="0"/>
                <a:cs typeface="Times New Roman" pitchFamily="18" charset="0"/>
              </a:rPr>
              <a:t> والنخيل وتتوقف النسبة الجنسية على العوامل الوراثية والبيئية . </a:t>
            </a:r>
          </a:p>
        </p:txBody>
      </p:sp>
    </p:spTree>
    <p:extLst>
      <p:ext uri="{BB962C8B-B14F-4D97-AF65-F5344CB8AC3E}">
        <p14:creationId xmlns:p14="http://schemas.microsoft.com/office/powerpoint/2010/main" val="2950058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0688"/>
            <a:ext cx="8229600" cy="1143000"/>
          </a:xfrm>
        </p:spPr>
        <p:txBody>
          <a:bodyPr>
            <a:normAutofit fontScale="90000"/>
          </a:bodyPr>
          <a:lstStyle/>
          <a:p>
            <a:r>
              <a:rPr lang="ar-IQ" dirty="0"/>
              <a:t>اولا: التكاثر </a:t>
            </a:r>
            <a:r>
              <a:rPr lang="ar-IQ" dirty="0" smtClean="0"/>
              <a:t>الجنسي   </a:t>
            </a:r>
            <a:r>
              <a:rPr lang="en-US" dirty="0"/>
              <a:t>Sexual Reproduction</a:t>
            </a:r>
            <a:endParaRPr lang="ar-IQ" dirty="0"/>
          </a:p>
        </p:txBody>
      </p:sp>
      <p:sp>
        <p:nvSpPr>
          <p:cNvPr id="3" name="عنصر نائب للمحتوى 2"/>
          <p:cNvSpPr>
            <a:spLocks noGrp="1"/>
          </p:cNvSpPr>
          <p:nvPr>
            <p:ph idx="1"/>
          </p:nvPr>
        </p:nvSpPr>
        <p:spPr>
          <a:xfrm>
            <a:off x="457200" y="1988840"/>
            <a:ext cx="8229600" cy="5688632"/>
          </a:xfrm>
        </p:spPr>
        <p:txBody>
          <a:bodyPr>
            <a:noAutofit/>
          </a:bodyPr>
          <a:lstStyle/>
          <a:p>
            <a:pPr algn="just"/>
            <a:r>
              <a:rPr lang="ar-IQ" sz="2000" b="1" dirty="0">
                <a:latin typeface="Times New Roman" pitchFamily="18" charset="0"/>
                <a:cs typeface="Times New Roman" pitchFamily="18" charset="0"/>
              </a:rPr>
              <a:t> توجد خلايا متخصصة في اجهزة التكاثر النباتية وظيفتها انتاج نوعين من الامشاج (</a:t>
            </a:r>
            <a:r>
              <a:rPr lang="en-US" sz="2000" b="1" dirty="0" smtClean="0">
                <a:latin typeface="Times New Roman" pitchFamily="18" charset="0"/>
                <a:cs typeface="Times New Roman" pitchFamily="18" charset="0"/>
              </a:rPr>
              <a:t>Gametes</a:t>
            </a:r>
            <a:r>
              <a:rPr lang="ar-IQ" sz="2000" b="1" dirty="0" smtClean="0">
                <a:latin typeface="Times New Roman" pitchFamily="18" charset="0"/>
                <a:cs typeface="Times New Roman" pitchFamily="18" charset="0"/>
              </a:rPr>
              <a:t>) الذكرية </a:t>
            </a:r>
            <a:r>
              <a:rPr lang="ar-IQ" sz="2000" b="1" dirty="0">
                <a:latin typeface="Times New Roman" pitchFamily="18" charset="0"/>
                <a:cs typeface="Times New Roman" pitchFamily="18" charset="0"/>
              </a:rPr>
              <a:t>والانثوية في حالة التكاثر الجنسي، وتتكون هذه الامشاج من خلال عملية تسمى </a:t>
            </a:r>
            <a:r>
              <a:rPr lang="en-US" sz="2000" b="1" dirty="0">
                <a:latin typeface="Times New Roman" pitchFamily="18" charset="0"/>
                <a:cs typeface="Times New Roman" pitchFamily="18" charset="0"/>
              </a:rPr>
              <a:t>Gametogenesis </a:t>
            </a:r>
            <a:r>
              <a:rPr lang="ar-IQ" sz="2000" b="1" dirty="0" smtClean="0">
                <a:latin typeface="Times New Roman" pitchFamily="18" charset="0"/>
                <a:cs typeface="Times New Roman" pitchFamily="18" charset="0"/>
              </a:rPr>
              <a:t> وعند </a:t>
            </a:r>
            <a:r>
              <a:rPr lang="ar-IQ" sz="2000" b="1" dirty="0">
                <a:latin typeface="Times New Roman" pitchFamily="18" charset="0"/>
                <a:cs typeface="Times New Roman" pitchFamily="18" charset="0"/>
              </a:rPr>
              <a:t>اتحادهما تتكون البيضة </a:t>
            </a:r>
            <a:r>
              <a:rPr lang="ar-IQ" sz="2000" b="1" dirty="0" smtClean="0">
                <a:latin typeface="Times New Roman" pitchFamily="18" charset="0"/>
                <a:cs typeface="Times New Roman" pitchFamily="18" charset="0"/>
              </a:rPr>
              <a:t>المخصبة (</a:t>
            </a:r>
            <a:r>
              <a:rPr lang="en-US" sz="2000" b="1" dirty="0" smtClean="0">
                <a:latin typeface="Times New Roman" pitchFamily="18" charset="0"/>
                <a:cs typeface="Times New Roman" pitchFamily="18" charset="0"/>
              </a:rPr>
              <a:t>Zygote</a:t>
            </a:r>
            <a:r>
              <a:rPr lang="ar-IQ" sz="2000" b="1" dirty="0" smtClean="0">
                <a:latin typeface="Times New Roman" pitchFamily="18" charset="0"/>
                <a:cs typeface="Times New Roman" pitchFamily="18" charset="0"/>
              </a:rPr>
              <a:t>) والتي </a:t>
            </a:r>
            <a:r>
              <a:rPr lang="ar-IQ" sz="2000" b="1" dirty="0">
                <a:latin typeface="Times New Roman" pitchFamily="18" charset="0"/>
                <a:cs typeface="Times New Roman" pitchFamily="18" charset="0"/>
              </a:rPr>
              <a:t>تتطور الى جنين حيث ينمو فيصبح جنين ناضج مع محتوياته بعد مدة من الاخصاب مكونا البذرة التي تستعمل في التكاثر مرة اخرى . </a:t>
            </a:r>
          </a:p>
          <a:p>
            <a:pPr algn="just"/>
            <a:r>
              <a:rPr lang="ar-IQ" sz="2000" b="1" dirty="0">
                <a:latin typeface="Times New Roman" pitchFamily="18" charset="0"/>
                <a:cs typeface="Times New Roman" pitchFamily="18" charset="0"/>
              </a:rPr>
              <a:t>      التكاثر الجنسي يسبب احداث تغايرات وراثية كبيرة بين النباتات الناتجة والنباتات الاصلية التي تكاثرت منها، وذلك حسب طريقة التلقيح (ذاتي او خلطي) فتزداد هذه التغايرات في نباتات خلطية التلقيح بدرجة اكبر مما في ذاتية التلقيح، لذلك يكون الجنين الناتج مختلفاً في  تركيبه الوراثي عن ابويه في حالة التلقيح الخلطي ولهذا تعد هذه الطريقة من التكاثر (الجنسي ) مصدراً هاماً </a:t>
            </a:r>
            <a:r>
              <a:rPr lang="ar-IQ" sz="2000" b="1" dirty="0" smtClean="0">
                <a:latin typeface="Times New Roman" pitchFamily="18" charset="0"/>
                <a:cs typeface="Times New Roman" pitchFamily="18" charset="0"/>
              </a:rPr>
              <a:t>للاختلافات </a:t>
            </a:r>
            <a:r>
              <a:rPr lang="ar-IQ" sz="2000" b="1" dirty="0">
                <a:latin typeface="Times New Roman" pitchFamily="18" charset="0"/>
                <a:cs typeface="Times New Roman" pitchFamily="18" charset="0"/>
              </a:rPr>
              <a:t>الوراثية الضرورية لنجاح عملية التحسين الوراثي، كما تعد ايضاً الاساس في فهم عملية توريث الصفات في الانواع النباتية لان قوانين مندل تنطبق على الانواع المتكاثرة بهذه الطريقة فقط. ان دورة حياة النبات المتكاثر بالطريقة الجنسـية تنطوي على تبادل جيلين متعاقبين هما : </a:t>
            </a:r>
          </a:p>
        </p:txBody>
      </p:sp>
    </p:spTree>
    <p:extLst>
      <p:ext uri="{BB962C8B-B14F-4D97-AF65-F5344CB8AC3E}">
        <p14:creationId xmlns:p14="http://schemas.microsoft.com/office/powerpoint/2010/main" val="3214247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288032"/>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415880"/>
          </a:xfrm>
        </p:spPr>
        <p:txBody>
          <a:bodyPr>
            <a:normAutofit/>
          </a:bodyPr>
          <a:lstStyle/>
          <a:p>
            <a:pPr lvl="0" algn="just">
              <a:buClr>
                <a:srgbClr val="0BD0D9"/>
              </a:buClr>
            </a:pPr>
            <a:r>
              <a:rPr lang="ar-IQ" sz="2000" b="1" dirty="0" smtClean="0">
                <a:latin typeface="Times New Roman" pitchFamily="18" charset="0"/>
                <a:cs typeface="Times New Roman" pitchFamily="18" charset="0"/>
              </a:rPr>
              <a:t>1ـ </a:t>
            </a:r>
            <a:r>
              <a:rPr lang="ar-IQ" sz="2000" b="1" dirty="0">
                <a:solidFill>
                  <a:prstClr val="black"/>
                </a:solidFill>
                <a:latin typeface="Times New Roman" pitchFamily="18" charset="0"/>
                <a:cs typeface="Times New Roman" pitchFamily="18" charset="0"/>
              </a:rPr>
              <a:t>الجيل </a:t>
            </a:r>
            <a:r>
              <a:rPr lang="ar-IQ" sz="2000" b="1" dirty="0" err="1">
                <a:solidFill>
                  <a:prstClr val="black"/>
                </a:solidFill>
                <a:latin typeface="Times New Roman" pitchFamily="18" charset="0"/>
                <a:cs typeface="Times New Roman" pitchFamily="18" charset="0"/>
              </a:rPr>
              <a:t>الكاميتي</a:t>
            </a:r>
            <a:r>
              <a:rPr lang="ar-IQ"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Gametophytic</a:t>
            </a:r>
            <a:r>
              <a:rPr lang="en-US" sz="2000" b="1" dirty="0">
                <a:solidFill>
                  <a:prstClr val="black"/>
                </a:solidFill>
                <a:latin typeface="Times New Roman" pitchFamily="18" charset="0"/>
                <a:cs typeface="Times New Roman" pitchFamily="18" charset="0"/>
              </a:rPr>
              <a:t> generation  </a:t>
            </a:r>
          </a:p>
          <a:p>
            <a:pPr lvl="0" algn="just">
              <a:buClr>
                <a:srgbClr val="0BD0D9"/>
              </a:buClr>
            </a:pP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ويستغرق هذا الجيل وقتا قصيرا يبدا مع بداية الانقسام الاختزالي للخلايا المولدة الامية الموجودة في متوك ومبايض الازهار لذلك يعتبر جيل غير واضح في حياة النبات، تحتوي خلايا هذا الجيل على نصف العدد من الكروموسومات</a:t>
            </a:r>
            <a:r>
              <a:rPr lang="en-US" sz="2000" b="1" dirty="0">
                <a:solidFill>
                  <a:prstClr val="black"/>
                </a:solidFill>
                <a:latin typeface="Times New Roman" pitchFamily="18" charset="0"/>
                <a:cs typeface="Times New Roman" pitchFamily="18" charset="0"/>
              </a:rPr>
              <a:t> Haploid </a:t>
            </a:r>
            <a:r>
              <a:rPr lang="ar-IQ" sz="2000" b="1" dirty="0">
                <a:solidFill>
                  <a:prstClr val="black"/>
                </a:solidFill>
                <a:latin typeface="Times New Roman" pitchFamily="18" charset="0"/>
                <a:cs typeface="Times New Roman" pitchFamily="18" charset="0"/>
              </a:rPr>
              <a:t> (</a:t>
            </a:r>
            <a:r>
              <a:rPr lang="en-US" sz="2000" b="1" dirty="0">
                <a:solidFill>
                  <a:prstClr val="black"/>
                </a:solidFill>
                <a:latin typeface="Times New Roman" pitchFamily="18" charset="0"/>
                <a:cs typeface="Times New Roman" pitchFamily="18" charset="0"/>
              </a:rPr>
              <a:t>1n</a:t>
            </a:r>
            <a:r>
              <a:rPr lang="ar-IQ" sz="2000" b="1" dirty="0" smtClean="0">
                <a:solidFill>
                  <a:prstClr val="black"/>
                </a:solidFill>
                <a:latin typeface="Times New Roman" pitchFamily="18" charset="0"/>
                <a:cs typeface="Times New Roman" pitchFamily="18" charset="0"/>
              </a:rPr>
              <a:t>) وهو </a:t>
            </a:r>
            <a:r>
              <a:rPr lang="ar-IQ" sz="2000" b="1" dirty="0">
                <a:solidFill>
                  <a:prstClr val="black"/>
                </a:solidFill>
                <a:latin typeface="Times New Roman" pitchFamily="18" charset="0"/>
                <a:cs typeface="Times New Roman" pitchFamily="18" charset="0"/>
              </a:rPr>
              <a:t>الجيل الخاص بتكوين حبوب اللقاح الناتجة من </a:t>
            </a:r>
            <a:r>
              <a:rPr lang="ar-IQ" sz="2000" b="1" dirty="0" err="1">
                <a:solidFill>
                  <a:prstClr val="black"/>
                </a:solidFill>
                <a:latin typeface="Times New Roman" pitchFamily="18" charset="0"/>
                <a:cs typeface="Times New Roman" pitchFamily="18" charset="0"/>
              </a:rPr>
              <a:t>الكاميتات</a:t>
            </a:r>
            <a:r>
              <a:rPr lang="ar-IQ" sz="2000" b="1" dirty="0">
                <a:solidFill>
                  <a:prstClr val="black"/>
                </a:solidFill>
                <a:latin typeface="Times New Roman" pitchFamily="18" charset="0"/>
                <a:cs typeface="Times New Roman" pitchFamily="18" charset="0"/>
              </a:rPr>
              <a:t> الذكرية والبيوض الناتجة من </a:t>
            </a:r>
            <a:r>
              <a:rPr lang="ar-IQ" sz="2000" b="1" dirty="0" err="1">
                <a:solidFill>
                  <a:prstClr val="black"/>
                </a:solidFill>
                <a:latin typeface="Times New Roman" pitchFamily="18" charset="0"/>
                <a:cs typeface="Times New Roman" pitchFamily="18" charset="0"/>
              </a:rPr>
              <a:t>الكاميتات</a:t>
            </a:r>
            <a:r>
              <a:rPr lang="ar-IQ" sz="2000" b="1" dirty="0">
                <a:solidFill>
                  <a:prstClr val="black"/>
                </a:solidFill>
                <a:latin typeface="Times New Roman" pitchFamily="18" charset="0"/>
                <a:cs typeface="Times New Roman" pitchFamily="18" charset="0"/>
              </a:rPr>
              <a:t> الانثوية .</a:t>
            </a:r>
          </a:p>
          <a:p>
            <a:pPr algn="just"/>
            <a:endParaRPr lang="ar-IQ" sz="2000" b="1" dirty="0">
              <a:latin typeface="Times New Roman" pitchFamily="18" charset="0"/>
              <a:cs typeface="Times New Roman" pitchFamily="18" charset="0"/>
            </a:endParaRPr>
          </a:p>
          <a:p>
            <a:pPr algn="just"/>
            <a:r>
              <a:rPr lang="ar-IQ" sz="2000" b="1" dirty="0" smtClean="0">
                <a:latin typeface="Times New Roman" pitchFamily="18" charset="0"/>
                <a:cs typeface="Times New Roman" pitchFamily="18" charset="0"/>
              </a:rPr>
              <a:t>2 - الجيل </a:t>
            </a:r>
            <a:r>
              <a:rPr lang="ar-IQ" sz="2000" b="1" dirty="0" err="1">
                <a:latin typeface="Times New Roman" pitchFamily="18" charset="0"/>
                <a:cs typeface="Times New Roman" pitchFamily="18" charset="0"/>
              </a:rPr>
              <a:t>ألسبوري</a:t>
            </a:r>
            <a:r>
              <a:rPr lang="ar-IQ" sz="2000" b="1" dirty="0">
                <a:latin typeface="Times New Roman" pitchFamily="18" charset="0"/>
                <a:cs typeface="Times New Roman" pitchFamily="18" charset="0"/>
              </a:rPr>
              <a:t> (الجرثومي) </a:t>
            </a:r>
            <a:r>
              <a:rPr lang="en-US" sz="2000" b="1" dirty="0">
                <a:latin typeface="Times New Roman" pitchFamily="18" charset="0"/>
                <a:cs typeface="Times New Roman" pitchFamily="18" charset="0"/>
              </a:rPr>
              <a:t>Saprophytic   generation  </a:t>
            </a:r>
          </a:p>
          <a:p>
            <a:pPr algn="just"/>
            <a:r>
              <a:rPr lang="en-US" sz="2000" b="1" dirty="0">
                <a:latin typeface="Times New Roman" pitchFamily="18" charset="0"/>
                <a:cs typeface="Times New Roman" pitchFamily="18" charset="0"/>
              </a:rPr>
              <a:t>      </a:t>
            </a:r>
            <a:r>
              <a:rPr lang="ar-IQ" sz="2000" b="1" dirty="0">
                <a:latin typeface="Times New Roman" pitchFamily="18" charset="0"/>
                <a:cs typeface="Times New Roman" pitchFamily="18" charset="0"/>
              </a:rPr>
              <a:t>هو الجيل الاكثر وضوحاً في دورة حياة النبات ويأخذ معظم حياته، ويبدأ من تكوين </a:t>
            </a:r>
            <a:r>
              <a:rPr lang="ar-IQ" sz="2000" b="1" dirty="0" err="1">
                <a:latin typeface="Times New Roman" pitchFamily="18" charset="0"/>
                <a:cs typeface="Times New Roman" pitchFamily="18" charset="0"/>
              </a:rPr>
              <a:t>الزايكوت</a:t>
            </a:r>
            <a:r>
              <a:rPr lang="ar-IQ" sz="2000" b="1" dirty="0">
                <a:latin typeface="Times New Roman" pitchFamily="18" charset="0"/>
                <a:cs typeface="Times New Roman" pitchFamily="18" charset="0"/>
              </a:rPr>
              <a:t> عند اخصاب البيضة ثم تكوين الجنين في البذرة والتي تعطي عند انباتها البادرة والتي تستمر في النمو لتعطي النبات الكامل حتى يصل الى دور البلوغ وتكوين الازهار فالثمار ثم البذور. ان هذا الجيل ينتهي في مرحلة الازهار وبداية تكوين الامشاج الذكرية والانثوية في عملية الانقسام الاختزالي للخلايا الامية المولدة الموجودة في الازهار. ان جميع خلايا هذا الجيل تحوي على العدد الكامل من الكروموسومات </a:t>
            </a:r>
            <a:r>
              <a:rPr lang="ar-IQ"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(2n</a:t>
            </a:r>
            <a:r>
              <a:rPr lang="ar-IQ" sz="2000" b="1" dirty="0" smtClean="0">
                <a:latin typeface="Times New Roman" pitchFamily="18" charset="0"/>
                <a:cs typeface="Times New Roman" pitchFamily="18" charset="0"/>
              </a:rPr>
              <a:t> </a:t>
            </a:r>
            <a:r>
              <a:rPr lang="ar-IQ" sz="2000" b="1" dirty="0" smtClean="0">
                <a:latin typeface="Times New Roman" pitchFamily="18" charset="0"/>
                <a:cs typeface="Times New Roman" pitchFamily="18" charset="0"/>
              </a:rPr>
              <a:t>اي </a:t>
            </a:r>
            <a:r>
              <a:rPr lang="en-US" sz="2000" b="1" dirty="0" smtClean="0">
                <a:latin typeface="Times New Roman" pitchFamily="18" charset="0"/>
                <a:cs typeface="Times New Roman" pitchFamily="18" charset="0"/>
              </a:rPr>
              <a:t>Diploid</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589497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0688"/>
            <a:ext cx="8229600" cy="864096"/>
          </a:xfrm>
        </p:spPr>
        <p:txBody>
          <a:bodyPr/>
          <a:lstStyle/>
          <a:p>
            <a:pPr algn="r"/>
            <a:r>
              <a:rPr lang="ar-IQ" dirty="0"/>
              <a:t>تكوين حبوب اللقاح والبويضات : </a:t>
            </a:r>
          </a:p>
        </p:txBody>
      </p:sp>
      <p:sp>
        <p:nvSpPr>
          <p:cNvPr id="3" name="عنصر نائب للمحتوى 2"/>
          <p:cNvSpPr>
            <a:spLocks noGrp="1"/>
          </p:cNvSpPr>
          <p:nvPr>
            <p:ph idx="1"/>
          </p:nvPr>
        </p:nvSpPr>
        <p:spPr>
          <a:xfrm>
            <a:off x="457200" y="1700808"/>
            <a:ext cx="8229600" cy="4824536"/>
          </a:xfrm>
        </p:spPr>
        <p:txBody>
          <a:bodyPr>
            <a:noAutofit/>
          </a:bodyPr>
          <a:lstStyle/>
          <a:p>
            <a:pPr algn="just"/>
            <a:r>
              <a:rPr lang="ar-IQ" sz="2000" b="1" dirty="0"/>
              <a:t>1-	تكوين </a:t>
            </a:r>
            <a:r>
              <a:rPr lang="ar-IQ" sz="2000" b="1" dirty="0" err="1"/>
              <a:t>الكاميتات</a:t>
            </a:r>
            <a:r>
              <a:rPr lang="ar-IQ" sz="2000" b="1" dirty="0"/>
              <a:t> الذكرية (حبوب اللقاح): </a:t>
            </a:r>
          </a:p>
          <a:p>
            <a:pPr algn="just"/>
            <a:r>
              <a:rPr lang="ar-IQ" sz="2000" b="1" dirty="0"/>
              <a:t>        تحتوي متوك الازهار (</a:t>
            </a:r>
            <a:r>
              <a:rPr lang="en-US" sz="2000" b="1" dirty="0" smtClean="0"/>
              <a:t>Anthers</a:t>
            </a:r>
            <a:r>
              <a:rPr lang="ar-IQ" sz="2000" b="1" dirty="0" smtClean="0"/>
              <a:t>) على </a:t>
            </a:r>
            <a:r>
              <a:rPr lang="ar-IQ" sz="2000" b="1" dirty="0"/>
              <a:t>اربعة تجاويف، في كل منها توجد الخلايا الامية الذكرية وتسمى بالخلايا المولدة الذكرية (</a:t>
            </a:r>
            <a:r>
              <a:rPr lang="en-US" sz="2000" b="1" dirty="0"/>
              <a:t>Microspore mother </a:t>
            </a:r>
            <a:r>
              <a:rPr lang="en-US" sz="2000" b="1" dirty="0" smtClean="0"/>
              <a:t>cell</a:t>
            </a:r>
            <a:r>
              <a:rPr lang="ar-IQ" sz="2000" b="1" dirty="0" smtClean="0"/>
              <a:t>) وكل </a:t>
            </a:r>
            <a:r>
              <a:rPr lang="ar-IQ" sz="2000" b="1" dirty="0"/>
              <a:t>خلية امية تمر انقسام اختزالي ينتج عنه اربعة خلايا تحتوي على نصف العدد </a:t>
            </a:r>
            <a:r>
              <a:rPr lang="ar-IQ" sz="2000" b="1" dirty="0" err="1"/>
              <a:t>الكروموسومي</a:t>
            </a:r>
            <a:r>
              <a:rPr lang="ar-IQ" sz="2000" b="1" dirty="0"/>
              <a:t> </a:t>
            </a:r>
            <a:r>
              <a:rPr lang="ar-IQ" sz="2000" b="1" dirty="0" smtClean="0"/>
              <a:t>(</a:t>
            </a:r>
            <a:r>
              <a:rPr lang="en-US" sz="2000" b="1" dirty="0" smtClean="0"/>
              <a:t>1n</a:t>
            </a:r>
            <a:r>
              <a:rPr lang="ar-IQ" sz="2000" b="1" dirty="0" smtClean="0"/>
              <a:t>) وتسمى </a:t>
            </a:r>
            <a:r>
              <a:rPr lang="ar-IQ" sz="2000" b="1" dirty="0"/>
              <a:t>السبورات والتي يتطور كل منها غالباً الى حبة لقاح اذا سمحت لها ظروف النمو، حيث </a:t>
            </a:r>
            <a:r>
              <a:rPr lang="ar-IQ" sz="2000" b="1" dirty="0" err="1"/>
              <a:t>يتخثن</a:t>
            </a:r>
            <a:r>
              <a:rPr lang="ar-IQ" sz="2000" b="1" dirty="0"/>
              <a:t> جدارها وتنقسم نواتها الى نواتين الاولى تعرف بالنواة الانبوبية </a:t>
            </a:r>
            <a:r>
              <a:rPr lang="en-US" sz="2000" b="1" dirty="0" err="1" smtClean="0"/>
              <a:t>tubenucleous</a:t>
            </a:r>
            <a:r>
              <a:rPr lang="en-US" sz="2000" b="1" dirty="0" smtClean="0"/>
              <a:t>)</a:t>
            </a:r>
            <a:r>
              <a:rPr lang="ar-IQ" sz="2000" b="1" dirty="0" smtClean="0"/>
              <a:t>) والثانية </a:t>
            </a:r>
            <a:r>
              <a:rPr lang="ar-IQ" sz="2000" b="1" dirty="0"/>
              <a:t>تسمى النواة المولدة </a:t>
            </a:r>
            <a:r>
              <a:rPr lang="en-US" sz="2000" b="1" dirty="0"/>
              <a:t>generative  </a:t>
            </a:r>
            <a:r>
              <a:rPr lang="ar-IQ" sz="2000" b="1" dirty="0"/>
              <a:t>كما في الشكل المرفق، وعندما ينضج المتك ينفتح وتخرج منه حبوب اللقاح وعندما تسقط على ميسم الزهرة الناضج تبدا بالنمو بعد ان تلتصق به بمساعدة سائل لزج يوجد على ميسم الزهرة او يكون ميسم الزهرة ريشي الشكل حاوياً على شعيرات دقيقة تمسك حبوب اللقاح على ذلك الميسم كما في الحنطة. وخلال نمو حبة اللقاح على الميسم تنقسم النواة المولدة الى نواتين، وبعد انبات حبة اللقاح يبدأ تكون الانبوب </a:t>
            </a:r>
            <a:r>
              <a:rPr lang="ar-IQ" sz="2000" b="1" dirty="0" err="1"/>
              <a:t>اللقاحي</a:t>
            </a:r>
            <a:r>
              <a:rPr lang="ar-IQ" sz="2000" b="1" dirty="0"/>
              <a:t> (</a:t>
            </a:r>
            <a:r>
              <a:rPr lang="en-US" sz="2000" b="1" dirty="0"/>
              <a:t>pollen  </a:t>
            </a:r>
            <a:r>
              <a:rPr lang="en-US" sz="2000" b="1" dirty="0" smtClean="0"/>
              <a:t>tube</a:t>
            </a:r>
            <a:r>
              <a:rPr lang="ar-IQ" sz="2000" b="1" dirty="0" smtClean="0"/>
              <a:t>) </a:t>
            </a:r>
            <a:r>
              <a:rPr lang="ar-IQ" sz="2000" b="1" dirty="0" smtClean="0">
                <a:latin typeface="Times New Roman" pitchFamily="18" charset="0"/>
                <a:cs typeface="Times New Roman" pitchFamily="18" charset="0"/>
              </a:rPr>
              <a:t>الذي</a:t>
            </a:r>
            <a:r>
              <a:rPr lang="ar-IQ" sz="2000" b="1" dirty="0" smtClean="0"/>
              <a:t> </a:t>
            </a:r>
            <a:r>
              <a:rPr lang="ar-IQ" sz="2000" b="1" dirty="0"/>
              <a:t>يستطيل الى الاسفل من خلال الميسم ثم الى قلم الزهرة حيث يخترق القلم متجهاً الى خلية البيضة من خلال فتحة النقير (</a:t>
            </a:r>
            <a:r>
              <a:rPr lang="en-US" sz="2000" b="1" dirty="0" err="1"/>
              <a:t>micropyle</a:t>
            </a:r>
            <a:r>
              <a:rPr lang="en-US" sz="2000" b="1" dirty="0"/>
              <a:t> </a:t>
            </a:r>
            <a:r>
              <a:rPr lang="ar-IQ" sz="2000" b="1" dirty="0" smtClean="0"/>
              <a:t>) ويحتوي </a:t>
            </a:r>
            <a:r>
              <a:rPr lang="ar-IQ" sz="2000" b="1" dirty="0"/>
              <a:t>الانبوب </a:t>
            </a:r>
            <a:r>
              <a:rPr lang="ar-IQ" sz="2000" b="1" dirty="0" err="1"/>
              <a:t>اللقاحي</a:t>
            </a:r>
            <a:r>
              <a:rPr lang="ar-IQ" sz="2000" b="1" dirty="0"/>
              <a:t> في هذه المرحلة على ثلاث خلايا، هي الخلية الانبوبية والخليتان الذكريتان الناتجتان من انقسام النواة المولدة، وبذلك تصبح عملية الاخصاب</a:t>
            </a:r>
            <a:r>
              <a:rPr lang="en-US" sz="2000" b="1" dirty="0"/>
              <a:t>Fertilization  </a:t>
            </a:r>
            <a:r>
              <a:rPr lang="ar-IQ" sz="2000" b="1" dirty="0"/>
              <a:t>جاهزة للحدوث كما سنوضح ذلك بعد ان نتكلم عن تكوين الكميات الانثوية (البيضة) . </a:t>
            </a:r>
          </a:p>
          <a:p>
            <a:pPr algn="just"/>
            <a:endParaRPr lang="ar-IQ" sz="2000" b="1" dirty="0"/>
          </a:p>
        </p:txBody>
      </p:sp>
    </p:spTree>
    <p:extLst>
      <p:ext uri="{BB962C8B-B14F-4D97-AF65-F5344CB8AC3E}">
        <p14:creationId xmlns:p14="http://schemas.microsoft.com/office/powerpoint/2010/main" val="201001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021" y="423532"/>
            <a:ext cx="8128000" cy="581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895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32624"/>
          </a:xfrm>
        </p:spPr>
        <p:txBody>
          <a:bodyPr>
            <a:normAutofit fontScale="90000"/>
          </a:bodyPr>
          <a:lstStyle/>
          <a:p>
            <a:endParaRPr lang="ar-IQ" dirty="0"/>
          </a:p>
        </p:txBody>
      </p:sp>
      <p:sp>
        <p:nvSpPr>
          <p:cNvPr id="3" name="عنصر نائب للمحتوى 2"/>
          <p:cNvSpPr>
            <a:spLocks noGrp="1"/>
          </p:cNvSpPr>
          <p:nvPr>
            <p:ph idx="1"/>
          </p:nvPr>
        </p:nvSpPr>
        <p:spPr>
          <a:xfrm>
            <a:off x="457200" y="1196752"/>
            <a:ext cx="8229600" cy="5127848"/>
          </a:xfrm>
        </p:spPr>
        <p:txBody>
          <a:bodyPr>
            <a:normAutofit lnSpcReduction="10000"/>
          </a:bodyPr>
          <a:lstStyle/>
          <a:p>
            <a:r>
              <a:rPr lang="ar-IQ" b="1" dirty="0">
                <a:latin typeface="Times New Roman" pitchFamily="18" charset="0"/>
                <a:cs typeface="Times New Roman" pitchFamily="18" charset="0"/>
              </a:rPr>
              <a:t>2ـ تكوين الكميات الأنثوية (البويضات) :ـ </a:t>
            </a:r>
          </a:p>
          <a:p>
            <a:pPr algn="just"/>
            <a:r>
              <a:rPr lang="ar-IQ" b="1" dirty="0">
                <a:latin typeface="Times New Roman" pitchFamily="18" charset="0"/>
                <a:cs typeface="Times New Roman" pitchFamily="18" charset="0"/>
              </a:rPr>
              <a:t>      يوجد في مبايض الازهار خلايا مولدة انثوية امية (</a:t>
            </a:r>
            <a:r>
              <a:rPr lang="en-US" b="1" dirty="0">
                <a:latin typeface="Times New Roman" pitchFamily="18" charset="0"/>
                <a:cs typeface="Times New Roman" pitchFamily="18" charset="0"/>
              </a:rPr>
              <a:t>mother cell megaspore) </a:t>
            </a:r>
            <a:r>
              <a:rPr lang="ar-IQ" b="1" dirty="0" smtClean="0">
                <a:latin typeface="Times New Roman" pitchFamily="18" charset="0"/>
                <a:cs typeface="Times New Roman" pitchFamily="18" charset="0"/>
              </a:rPr>
              <a:t> تنقسم </a:t>
            </a:r>
            <a:r>
              <a:rPr lang="ar-IQ" b="1" dirty="0">
                <a:latin typeface="Times New Roman" pitchFamily="18" charset="0"/>
                <a:cs typeface="Times New Roman" pitchFamily="18" charset="0"/>
              </a:rPr>
              <a:t>هذه الخلايا انقسام اختزالي كما حدث في تكوين الكميات </a:t>
            </a:r>
            <a:r>
              <a:rPr lang="ar-IQ" sz="2000" b="1" dirty="0">
                <a:latin typeface="Times New Roman" pitchFamily="18" charset="0"/>
                <a:cs typeface="Times New Roman" pitchFamily="18" charset="0"/>
              </a:rPr>
              <a:t>الذكرية</a:t>
            </a:r>
            <a:r>
              <a:rPr lang="ar-IQ" b="1" dirty="0">
                <a:latin typeface="Times New Roman" pitchFamily="18" charset="0"/>
                <a:cs typeface="Times New Roman" pitchFamily="18" charset="0"/>
              </a:rPr>
              <a:t> لنحصل على اربعة </a:t>
            </a:r>
            <a:r>
              <a:rPr lang="ar-IQ" b="1" dirty="0" err="1">
                <a:latin typeface="Times New Roman" pitchFamily="18" charset="0"/>
                <a:cs typeface="Times New Roman" pitchFamily="18" charset="0"/>
              </a:rPr>
              <a:t>خلاية</a:t>
            </a:r>
            <a:r>
              <a:rPr lang="ar-IQ" b="1" dirty="0">
                <a:latin typeface="Times New Roman" pitchFamily="18" charset="0"/>
                <a:cs typeface="Times New Roman" pitchFamily="18" charset="0"/>
              </a:rPr>
              <a:t> انثوية تحتوي على نصف  العدد من الكروموسومات </a:t>
            </a:r>
            <a:r>
              <a:rPr lang="ar-IQ"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1n</a:t>
            </a:r>
            <a:r>
              <a:rPr lang="ar-IQ" b="1" dirty="0" smtClean="0">
                <a:latin typeface="Times New Roman" pitchFamily="18" charset="0"/>
                <a:cs typeface="Times New Roman" pitchFamily="18" charset="0"/>
              </a:rPr>
              <a:t> تسمى </a:t>
            </a:r>
            <a:r>
              <a:rPr lang="en-US" b="1" dirty="0" smtClean="0">
                <a:latin typeface="Times New Roman" pitchFamily="18" charset="0"/>
                <a:cs typeface="Times New Roman" pitchFamily="18" charset="0"/>
              </a:rPr>
              <a:t>Megaspore</a:t>
            </a:r>
            <a:r>
              <a:rPr lang="en-US" b="1" dirty="0">
                <a:latin typeface="Times New Roman" pitchFamily="18" charset="0"/>
                <a:cs typeface="Times New Roman" pitchFamily="18" charset="0"/>
              </a:rPr>
              <a:t>) </a:t>
            </a:r>
            <a:r>
              <a:rPr lang="ar-IQ" b="1" dirty="0" smtClean="0">
                <a:latin typeface="Times New Roman" pitchFamily="18" charset="0"/>
                <a:cs typeface="Times New Roman" pitchFamily="18" charset="0"/>
              </a:rPr>
              <a:t>) تضمحل </a:t>
            </a:r>
            <a:r>
              <a:rPr lang="ar-IQ" b="1" dirty="0">
                <a:latin typeface="Times New Roman" pitchFamily="18" charset="0"/>
                <a:cs typeface="Times New Roman" pitchFamily="18" charset="0"/>
              </a:rPr>
              <a:t>ثلاثة منها وتبقى واحدة فقط، تمر هذه الخلية بثلاث انقسامات اعتيادية لتعطي ثمانية نوى مكونة ما يعرف بالكيس الجنيني ويكون توزيع النوى الثمانية في الكيس الجنيني على الشكل التالي؛  ثلاث نوى في قطب الكيس الجنيني القريب من فتحة النقير، تعرف الوسط منها بالبيضة والاثنان اللتان تحيطان بها النواتان </a:t>
            </a:r>
            <a:r>
              <a:rPr lang="ar-IQ" b="1" dirty="0" err="1">
                <a:latin typeface="Times New Roman" pitchFamily="18" charset="0"/>
                <a:cs typeface="Times New Roman" pitchFamily="18" charset="0"/>
              </a:rPr>
              <a:t>النقريتان</a:t>
            </a:r>
            <a:r>
              <a:rPr lang="ar-IQ" b="1" dirty="0">
                <a:latin typeface="Times New Roman" pitchFamily="18" charset="0"/>
                <a:cs typeface="Times New Roman" pitchFamily="18" charset="0"/>
              </a:rPr>
              <a:t> (المساعدتان) اما في الطرف الاخر للكيس الجنيني فتوجد ثلاث نوى وتعرف </a:t>
            </a:r>
            <a:r>
              <a:rPr lang="ar-IQ" b="1" dirty="0" err="1">
                <a:latin typeface="Times New Roman" pitchFamily="18" charset="0"/>
                <a:cs typeface="Times New Roman" pitchFamily="18" charset="0"/>
              </a:rPr>
              <a:t>بالانوية</a:t>
            </a:r>
            <a:r>
              <a:rPr lang="ar-IQ" b="1" dirty="0">
                <a:latin typeface="Times New Roman" pitchFamily="18" charset="0"/>
                <a:cs typeface="Times New Roman" pitchFamily="18" charset="0"/>
              </a:rPr>
              <a:t> </a:t>
            </a:r>
            <a:r>
              <a:rPr lang="ar-IQ" b="1" dirty="0" err="1">
                <a:latin typeface="Times New Roman" pitchFamily="18" charset="0"/>
                <a:cs typeface="Times New Roman" pitchFamily="18" charset="0"/>
              </a:rPr>
              <a:t>اللاقطبية</a:t>
            </a:r>
            <a:r>
              <a:rPr lang="ar-IQ" b="1" dirty="0">
                <a:latin typeface="Times New Roman" pitchFamily="18" charset="0"/>
                <a:cs typeface="Times New Roman" pitchFamily="18" charset="0"/>
              </a:rPr>
              <a:t>، ونواتان قطبيتان في وسط الكيس الجنيني كما في الشكل المرفق، </a:t>
            </a:r>
            <a:r>
              <a:rPr lang="ar-IQ" b="1" dirty="0" err="1">
                <a:latin typeface="Times New Roman" pitchFamily="18" charset="0"/>
                <a:cs typeface="Times New Roman" pitchFamily="18" charset="0"/>
              </a:rPr>
              <a:t>وبذالك</a:t>
            </a:r>
            <a:r>
              <a:rPr lang="ar-IQ" b="1" dirty="0">
                <a:latin typeface="Times New Roman" pitchFamily="18" charset="0"/>
                <a:cs typeface="Times New Roman" pitchFamily="18" charset="0"/>
              </a:rPr>
              <a:t> تصبح البيضة جاهزة </a:t>
            </a:r>
            <a:r>
              <a:rPr lang="ar-IQ" b="1" dirty="0" err="1">
                <a:latin typeface="Times New Roman" pitchFamily="18" charset="0"/>
                <a:cs typeface="Times New Roman" pitchFamily="18" charset="0"/>
              </a:rPr>
              <a:t>للاخصاب</a:t>
            </a:r>
            <a:r>
              <a:rPr lang="ar-IQ" b="1" dirty="0">
                <a:latin typeface="Times New Roman" pitchFamily="18" charset="0"/>
                <a:cs typeface="Times New Roman" pitchFamily="18" charset="0"/>
              </a:rPr>
              <a:t> .</a:t>
            </a:r>
          </a:p>
          <a:p>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1376767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التلقيح و الاخصاب: </a:t>
            </a:r>
          </a:p>
        </p:txBody>
      </p:sp>
      <p:sp>
        <p:nvSpPr>
          <p:cNvPr id="3" name="عنصر نائب للمحتوى 2"/>
          <p:cNvSpPr>
            <a:spLocks noGrp="1"/>
          </p:cNvSpPr>
          <p:nvPr>
            <p:ph idx="1"/>
          </p:nvPr>
        </p:nvSpPr>
        <p:spPr/>
        <p:txBody>
          <a:bodyPr>
            <a:normAutofit/>
          </a:bodyPr>
          <a:lstStyle/>
          <a:p>
            <a:pPr algn="just"/>
            <a:r>
              <a:rPr lang="ar-IQ" sz="2400" b="1" dirty="0"/>
              <a:t> يعرف التلقيح بأنه نقل حبوب اللقاح من متك زهرة الى ميسم زهرة اخرى بوسائل مختلفة </a:t>
            </a:r>
            <a:r>
              <a:rPr lang="ar-IQ" sz="2400" b="1" dirty="0" err="1"/>
              <a:t>بأختلاف</a:t>
            </a:r>
            <a:r>
              <a:rPr lang="ar-IQ" sz="2400" b="1" dirty="0"/>
              <a:t> المحصول وطريقة تلقيحه والظروف المحيطة به. اما الاخصاب فهو اتحاد احدى النواتين الذكرتين اللتين سبق الكلام عنهما مع نواة البيضة مكونة البيضة المخصبة </a:t>
            </a:r>
            <a:r>
              <a:rPr lang="en-US" sz="2400" b="1" dirty="0" smtClean="0"/>
              <a:t>(Zygote</a:t>
            </a:r>
            <a:r>
              <a:rPr lang="en-US" sz="2400" b="1" dirty="0"/>
              <a:t>) </a:t>
            </a:r>
            <a:r>
              <a:rPr lang="ar-IQ" sz="2400" b="1" dirty="0"/>
              <a:t>بينما تتحد النواة الذكرية الاخرى مع النواتين القطبيتين (الموجودتين في وسط الكيس الجنسي </a:t>
            </a:r>
            <a:r>
              <a:rPr lang="ar-IQ" sz="2400" b="1" dirty="0" smtClean="0"/>
              <a:t>) مكونة </a:t>
            </a:r>
            <a:r>
              <a:rPr lang="ar-IQ" sz="2400" b="1" dirty="0"/>
              <a:t>السويداء والتي تصبح </a:t>
            </a:r>
            <a:r>
              <a:rPr lang="ar-IQ" sz="2400" b="1" dirty="0" smtClean="0"/>
              <a:t>(</a:t>
            </a:r>
            <a:r>
              <a:rPr lang="en-US" sz="2400" b="1" dirty="0" smtClean="0"/>
              <a:t>3n</a:t>
            </a:r>
            <a:r>
              <a:rPr lang="ar-IQ" sz="2400" b="1" dirty="0" smtClean="0"/>
              <a:t>)اما </a:t>
            </a:r>
            <a:r>
              <a:rPr lang="ar-IQ" sz="2400" b="1" dirty="0" err="1"/>
              <a:t>الزايكوت</a:t>
            </a:r>
            <a:r>
              <a:rPr lang="ar-IQ" sz="2400" b="1" dirty="0"/>
              <a:t> فيحتوي على </a:t>
            </a:r>
            <a:r>
              <a:rPr lang="ar-IQ" sz="2400" b="1" dirty="0" smtClean="0"/>
              <a:t>(</a:t>
            </a:r>
            <a:r>
              <a:rPr lang="en-US" sz="2400" b="1" dirty="0" smtClean="0"/>
              <a:t>2n</a:t>
            </a:r>
            <a:r>
              <a:rPr lang="ar-IQ" sz="2400" b="1" dirty="0" smtClean="0"/>
              <a:t>)من </a:t>
            </a:r>
            <a:r>
              <a:rPr lang="ar-IQ" sz="2400" b="1" dirty="0" err="1"/>
              <a:t>الكروموسوممات</a:t>
            </a:r>
            <a:r>
              <a:rPr lang="ar-IQ" sz="2400" b="1" dirty="0"/>
              <a:t> ثم يتطور الى جنين ليعطي النبات الطبيعي عند زراعة البذرة وتكون خلاياه الجسمية حاوية </a:t>
            </a:r>
            <a:r>
              <a:rPr lang="ar-IQ" sz="2400" b="1" dirty="0" smtClean="0"/>
              <a:t>على</a:t>
            </a:r>
            <a:r>
              <a:rPr lang="ar-IQ" sz="2400" b="1" dirty="0"/>
              <a:t> </a:t>
            </a:r>
            <a:r>
              <a:rPr lang="ar-IQ" sz="2400" b="1" dirty="0" smtClean="0"/>
              <a:t>(</a:t>
            </a:r>
            <a:r>
              <a:rPr lang="en-US" sz="2400" b="1" dirty="0" smtClean="0"/>
              <a:t>2n</a:t>
            </a:r>
            <a:r>
              <a:rPr lang="ar-IQ" sz="2400" b="1" dirty="0" smtClean="0"/>
              <a:t>)</a:t>
            </a:r>
            <a:r>
              <a:rPr lang="en-US" sz="2400" b="1" dirty="0" smtClean="0"/>
              <a:t> </a:t>
            </a:r>
            <a:r>
              <a:rPr lang="ar-IQ" sz="2400" b="1" dirty="0"/>
              <a:t>من الكروموسومات، </a:t>
            </a:r>
          </a:p>
        </p:txBody>
      </p:sp>
    </p:spTree>
    <p:extLst>
      <p:ext uri="{BB962C8B-B14F-4D97-AF65-F5344CB8AC3E}">
        <p14:creationId xmlns:p14="http://schemas.microsoft.com/office/powerpoint/2010/main" val="3421873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a:t> ان اتحاد احدى النواتين الذكريتين مع نواة البيضة واتحاد النواة الذكرية الثانية مع النواتين القطبيتين يسمى </a:t>
            </a:r>
            <a:r>
              <a:rPr lang="ar-IQ" dirty="0" smtClean="0"/>
              <a:t>بالإخصاب </a:t>
            </a:r>
            <a:r>
              <a:rPr lang="ar-IQ" dirty="0"/>
              <a:t>المزدوج .</a:t>
            </a:r>
            <a:r>
              <a:rPr lang="en-US" dirty="0"/>
              <a:t>Double </a:t>
            </a:r>
            <a:r>
              <a:rPr lang="en-US" sz="2400" b="1" dirty="0"/>
              <a:t>fertilization</a:t>
            </a:r>
            <a:r>
              <a:rPr lang="en-US" dirty="0"/>
              <a:t> </a:t>
            </a:r>
            <a:r>
              <a:rPr lang="ar-IQ" dirty="0"/>
              <a:t>ان البيضة المخصبة تتطور الى جنين داخل البذرة، اما نواة السويداء التي نتجت من اندماج النواتان القطبيتان مع احدى الانوية الذكرية فتبدأ بانقسامات عديدة تنتج عنها عدة نوى محاطة بجدران خلوية مكونة بمحتواها نسيج السويداء (</a:t>
            </a:r>
            <a:r>
              <a:rPr lang="ar-IQ" dirty="0" err="1"/>
              <a:t>الاندوسبيرم</a:t>
            </a:r>
            <a:r>
              <a:rPr lang="ar-IQ" dirty="0"/>
              <a:t>) وهو عبارة عن نسيج يحوي النشأ او الزيت او البروتين بشكل مخزون غذائي يمد الجنين النامي اثناء عملية الانبات بالطاقة اللازمة، تمثل السويداء الجزء الاكبر من البذرة في </a:t>
            </a:r>
            <a:r>
              <a:rPr lang="ar-IQ" dirty="0" err="1"/>
              <a:t>الحبوبيات</a:t>
            </a:r>
            <a:r>
              <a:rPr lang="ar-IQ" dirty="0"/>
              <a:t> بينما تتقلص الى ورقة حرشفة تقع بين الفلقتين كما في بذرة الخروع وقد تنعدم كما في بذور البقوليات حيث يمتصها الجنين اثناء نموه وتطوره، اما غلاف البذرة فيتكون اثناء تكون الجنين والسويداء من الحراشف التي تحيط بالبيضة . </a:t>
            </a:r>
          </a:p>
        </p:txBody>
      </p:sp>
    </p:spTree>
    <p:extLst>
      <p:ext uri="{BB962C8B-B14F-4D97-AF65-F5344CB8AC3E}">
        <p14:creationId xmlns:p14="http://schemas.microsoft.com/office/powerpoint/2010/main" val="34442196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TotalTime>
  <Words>2374</Words>
  <Application>Microsoft Office PowerPoint</Application>
  <PresentationFormat>عرض على الشاشة (3:4)‏</PresentationFormat>
  <Paragraphs>85</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تدفق</vt:lpstr>
      <vt:lpstr>الاستاذ الدكتور عزيز مهدي </vt:lpstr>
      <vt:lpstr>انظمة التكاثر في النبات                   Reproductive Systems in plant</vt:lpstr>
      <vt:lpstr>اولا: التكاثر الجنسي   Sexual Reproduction</vt:lpstr>
      <vt:lpstr>عرض تقديمي في PowerPoint</vt:lpstr>
      <vt:lpstr>تكوين حبوب اللقاح والبويضات : </vt:lpstr>
      <vt:lpstr>عرض تقديمي في PowerPoint</vt:lpstr>
      <vt:lpstr>عرض تقديمي في PowerPoint</vt:lpstr>
      <vt:lpstr>التلقيح و الاخصاب: </vt:lpstr>
      <vt:lpstr>عرض تقديمي في PowerPoint</vt:lpstr>
      <vt:lpstr>عرض تقديمي في PowerPoint</vt:lpstr>
      <vt:lpstr>تقسيم النباتات حسب نوع التلقيح : </vt:lpstr>
      <vt:lpstr>عرض تقديمي في PowerPoint</vt:lpstr>
      <vt:lpstr>العوامل الوراثية التي تساعد على التلقيح الذاتي : </vt:lpstr>
      <vt:lpstr>العوامل التي ادت الى حصول التلقيح الخلطي بين النباتات : </vt:lpstr>
      <vt:lpstr>ثانيا : تكاثر اللاجنسي  Asexual  Reproductionويقسم الى</vt:lpstr>
      <vt:lpstr>عرض تقديمي في PowerPoint</vt:lpstr>
      <vt:lpstr>عرض تقديمي في PowerPoint</vt:lpstr>
      <vt:lpstr>عرض تقديمي في PowerPoint</vt:lpstr>
      <vt:lpstr>التكاثر (التوالد) البكري :Parthenogenesis </vt:lpstr>
      <vt:lpstr>العقد البكري : Parthenocarpy  </vt:lpstr>
      <vt:lpstr>الزينا و المتزينيا : </vt:lpstr>
      <vt:lpstr>الجنس في نباتات  : </vt:lpstr>
      <vt:lpstr>عرض تقديمي في PowerPoint</vt:lpstr>
      <vt:lpstr>عرض تقديمي في PowerPoint</vt:lpstr>
      <vt:lpstr>النسبة الجنسية  Sex   Ratio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 </dc:title>
  <dc:creator>Notes</dc:creator>
  <cp:lastModifiedBy>Azi</cp:lastModifiedBy>
  <cp:revision>28</cp:revision>
  <dcterms:created xsi:type="dcterms:W3CDTF">2020-04-27T19:30:54Z</dcterms:created>
  <dcterms:modified xsi:type="dcterms:W3CDTF">2020-05-08T14:36:10Z</dcterms:modified>
</cp:coreProperties>
</file>